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0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8" r:id="rId3"/>
    <p:sldId id="259" r:id="rId4"/>
    <p:sldId id="339" r:id="rId5"/>
    <p:sldId id="260" r:id="rId6"/>
    <p:sldId id="312" r:id="rId7"/>
    <p:sldId id="403" r:id="rId8"/>
    <p:sldId id="404" r:id="rId9"/>
    <p:sldId id="405" r:id="rId10"/>
    <p:sldId id="343" r:id="rId11"/>
    <p:sldId id="401" r:id="rId12"/>
    <p:sldId id="344" r:id="rId13"/>
    <p:sldId id="345" r:id="rId14"/>
    <p:sldId id="406" r:id="rId15"/>
    <p:sldId id="346" r:id="rId16"/>
    <p:sldId id="347" r:id="rId17"/>
    <p:sldId id="348" r:id="rId18"/>
    <p:sldId id="349" r:id="rId19"/>
    <p:sldId id="350" r:id="rId20"/>
    <p:sldId id="351" r:id="rId21"/>
    <p:sldId id="317" r:id="rId22"/>
    <p:sldId id="352" r:id="rId23"/>
    <p:sldId id="261" r:id="rId24"/>
    <p:sldId id="353" r:id="rId25"/>
    <p:sldId id="314" r:id="rId26"/>
    <p:sldId id="354" r:id="rId27"/>
    <p:sldId id="356" r:id="rId28"/>
    <p:sldId id="315" r:id="rId29"/>
    <p:sldId id="316" r:id="rId30"/>
    <p:sldId id="357" r:id="rId31"/>
    <p:sldId id="358" r:id="rId32"/>
    <p:sldId id="359" r:id="rId33"/>
    <p:sldId id="326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60" r:id="rId42"/>
    <p:sldId id="361" r:id="rId43"/>
    <p:sldId id="362" r:id="rId44"/>
    <p:sldId id="363" r:id="rId45"/>
    <p:sldId id="364" r:id="rId46"/>
    <p:sldId id="365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99" r:id="rId57"/>
    <p:sldId id="382" r:id="rId58"/>
    <p:sldId id="383" r:id="rId59"/>
    <p:sldId id="384" r:id="rId60"/>
    <p:sldId id="385" r:id="rId61"/>
    <p:sldId id="386" r:id="rId62"/>
    <p:sldId id="387" r:id="rId63"/>
    <p:sldId id="400" r:id="rId64"/>
    <p:sldId id="388" r:id="rId65"/>
    <p:sldId id="390" r:id="rId66"/>
    <p:sldId id="389" r:id="rId67"/>
    <p:sldId id="391" r:id="rId68"/>
    <p:sldId id="392" r:id="rId69"/>
    <p:sldId id="393" r:id="rId70"/>
    <p:sldId id="394" r:id="rId71"/>
    <p:sldId id="395" r:id="rId72"/>
    <p:sldId id="397" r:id="rId73"/>
    <p:sldId id="396" r:id="rId74"/>
    <p:sldId id="402" r:id="rId75"/>
    <p:sldId id="398" r:id="rId7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81A92C-A901-4694-BABB-884E2E3C248A}">
          <p14:sldIdLst>
            <p14:sldId id="256"/>
            <p14:sldId id="258"/>
          </p14:sldIdLst>
        </p14:section>
        <p14:section name="Merchant Registration" id="{D2476A99-86D2-46DB-8BB5-30BDFA351101}">
          <p14:sldIdLst>
            <p14:sldId id="259"/>
            <p14:sldId id="339"/>
            <p14:sldId id="260"/>
            <p14:sldId id="312"/>
            <p14:sldId id="403"/>
            <p14:sldId id="404"/>
            <p14:sldId id="405"/>
            <p14:sldId id="343"/>
            <p14:sldId id="401"/>
            <p14:sldId id="344"/>
            <p14:sldId id="345"/>
            <p14:sldId id="406"/>
            <p14:sldId id="346"/>
            <p14:sldId id="347"/>
            <p14:sldId id="348"/>
            <p14:sldId id="349"/>
            <p14:sldId id="350"/>
            <p14:sldId id="351"/>
            <p14:sldId id="317"/>
            <p14:sldId id="352"/>
            <p14:sldId id="261"/>
            <p14:sldId id="353"/>
            <p14:sldId id="314"/>
            <p14:sldId id="354"/>
            <p14:sldId id="356"/>
            <p14:sldId id="315"/>
            <p14:sldId id="316"/>
            <p14:sldId id="357"/>
            <p14:sldId id="358"/>
            <p14:sldId id="359"/>
            <p14:sldId id="326"/>
            <p14:sldId id="366"/>
            <p14:sldId id="367"/>
            <p14:sldId id="368"/>
            <p14:sldId id="369"/>
            <p14:sldId id="370"/>
            <p14:sldId id="371"/>
            <p14:sldId id="372"/>
            <p14:sldId id="360"/>
            <p14:sldId id="361"/>
            <p14:sldId id="362"/>
            <p14:sldId id="363"/>
            <p14:sldId id="364"/>
            <p14:sldId id="365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Agreement" id="{3DA175AC-4164-48F1-8475-EEC602DF3DA0}">
          <p14:sldIdLst>
            <p14:sldId id="379"/>
            <p14:sldId id="380"/>
            <p14:sldId id="381"/>
            <p14:sldId id="399"/>
            <p14:sldId id="382"/>
            <p14:sldId id="383"/>
            <p14:sldId id="384"/>
            <p14:sldId id="385"/>
            <p14:sldId id="386"/>
            <p14:sldId id="387"/>
            <p14:sldId id="400"/>
            <p14:sldId id="388"/>
            <p14:sldId id="390"/>
            <p14:sldId id="389"/>
            <p14:sldId id="391"/>
            <p14:sldId id="392"/>
            <p14:sldId id="393"/>
            <p14:sldId id="394"/>
            <p14:sldId id="395"/>
            <p14:sldId id="397"/>
            <p14:sldId id="396"/>
            <p14:sldId id="402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8"/>
    <a:srgbClr val="93DFFE"/>
    <a:srgbClr val="F2F6F5"/>
    <a:srgbClr val="E4363F"/>
    <a:srgbClr val="595959"/>
    <a:srgbClr val="A6A6A6"/>
    <a:srgbClr val="BDBDBD"/>
    <a:srgbClr val="BCBCBC"/>
    <a:srgbClr val="F58020"/>
    <a:srgbClr val="065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6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0D6658-330B-4F9F-BA4C-B53C44AF1A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A38E4-F078-401B-B81B-1FBF9F524B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2455F-FE63-415E-AD14-5E7E2D4FC0CA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BF5E0-5D0F-4CE4-A79E-212A131EE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4F07-40FD-45B6-93DF-E9639D354C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1E839-ED86-4AC6-BC28-3A879797948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7516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E4AA0-D489-4A47-BF7F-B17F8C1B2B49}" type="datetimeFigureOut">
              <a:rPr lang="en-US" smtClean="0"/>
              <a:t>13-Mar-23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D1C0B-E953-4A80-B444-F0821FBA0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ED2CB0-5940-1BF0-083E-76D0A30DAC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07" t="32887" r="21440" b="20847"/>
          <a:stretch/>
        </p:blipFill>
        <p:spPr>
          <a:xfrm>
            <a:off x="-19051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E89C70-C482-CB58-B122-738118FF1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47523" b="37420"/>
          <a:stretch/>
        </p:blipFill>
        <p:spPr>
          <a:xfrm>
            <a:off x="8549342" y="2243328"/>
            <a:ext cx="3642660" cy="461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7F63D-1BD8-4F9B-A9B8-AB0A7BA1E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1125" y="2005712"/>
            <a:ext cx="7109815" cy="8336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NAMA AGENDA </a:t>
            </a:r>
            <a:br>
              <a:rPr lang="en-US" dirty="0"/>
            </a:br>
            <a:r>
              <a:rPr lang="en-US" dirty="0"/>
              <a:t>NAMA PROYEK</a:t>
            </a:r>
            <a:endParaRPr lang="en-ID" dirty="0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8F761C0D-5949-4EF0-93E4-03EE3C800255}"/>
              </a:ext>
            </a:extLst>
          </p:cNvPr>
          <p:cNvSpPr/>
          <p:nvPr userDrawn="1"/>
        </p:nvSpPr>
        <p:spPr>
          <a:xfrm>
            <a:off x="5755892" y="1294544"/>
            <a:ext cx="3112292" cy="2250041"/>
          </a:xfrm>
          <a:custGeom>
            <a:avLst/>
            <a:gdLst>
              <a:gd name="connsiteX0" fmla="*/ 0 w 2832841"/>
              <a:gd name="connsiteY0" fmla="*/ 0 h 2832841"/>
              <a:gd name="connsiteX1" fmla="*/ 2832841 w 2832841"/>
              <a:gd name="connsiteY1" fmla="*/ 0 h 2832841"/>
              <a:gd name="connsiteX2" fmla="*/ 2832841 w 2832841"/>
              <a:gd name="connsiteY2" fmla="*/ 2832841 h 2832841"/>
              <a:gd name="connsiteX3" fmla="*/ 0 w 2832841"/>
              <a:gd name="connsiteY3" fmla="*/ 2832841 h 2832841"/>
              <a:gd name="connsiteX4" fmla="*/ 0 w 2832841"/>
              <a:gd name="connsiteY4" fmla="*/ 2460761 h 2832841"/>
              <a:gd name="connsiteX5" fmla="*/ 113484 w 2832841"/>
              <a:gd name="connsiteY5" fmla="*/ 2460761 h 2832841"/>
              <a:gd name="connsiteX6" fmla="*/ 113484 w 2832841"/>
              <a:gd name="connsiteY6" fmla="*/ 2719357 h 2832841"/>
              <a:gd name="connsiteX7" fmla="*/ 2719357 w 2832841"/>
              <a:gd name="connsiteY7" fmla="*/ 2719357 h 2832841"/>
              <a:gd name="connsiteX8" fmla="*/ 2719357 w 2832841"/>
              <a:gd name="connsiteY8" fmla="*/ 113484 h 2832841"/>
              <a:gd name="connsiteX9" fmla="*/ 113484 w 2832841"/>
              <a:gd name="connsiteY9" fmla="*/ 113484 h 2832841"/>
              <a:gd name="connsiteX10" fmla="*/ 113484 w 2832841"/>
              <a:gd name="connsiteY10" fmla="*/ 372080 h 2832841"/>
              <a:gd name="connsiteX11" fmla="*/ 0 w 2832841"/>
              <a:gd name="connsiteY11" fmla="*/ 372080 h 283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32841" h="2832841">
                <a:moveTo>
                  <a:pt x="0" y="0"/>
                </a:moveTo>
                <a:lnTo>
                  <a:pt x="2832841" y="0"/>
                </a:lnTo>
                <a:lnTo>
                  <a:pt x="2832841" y="2832841"/>
                </a:lnTo>
                <a:lnTo>
                  <a:pt x="0" y="2832841"/>
                </a:lnTo>
                <a:lnTo>
                  <a:pt x="0" y="2460761"/>
                </a:lnTo>
                <a:lnTo>
                  <a:pt x="113484" y="2460761"/>
                </a:lnTo>
                <a:lnTo>
                  <a:pt x="113484" y="2719357"/>
                </a:lnTo>
                <a:lnTo>
                  <a:pt x="2719357" y="2719357"/>
                </a:lnTo>
                <a:lnTo>
                  <a:pt x="2719357" y="113484"/>
                </a:lnTo>
                <a:lnTo>
                  <a:pt x="113484" y="113484"/>
                </a:lnTo>
                <a:lnTo>
                  <a:pt x="113484" y="372080"/>
                </a:lnTo>
                <a:lnTo>
                  <a:pt x="0" y="3720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>
              <a:solidFill>
                <a:schemeClr val="tx1"/>
              </a:solidFill>
            </a:endParaRP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7A766DCA-A4BF-7472-877B-533849A4642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28366" y="5043035"/>
            <a:ext cx="1417639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LOGO CLIENT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035F5AC-C499-3CB1-739B-994B52F012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36346" y="1422403"/>
            <a:ext cx="2713945" cy="4354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TANGGAL KEGIATAN</a:t>
            </a:r>
            <a:endParaRPr lang="id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8E1D82-BF3A-FD12-C349-FE662B1766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" y="330150"/>
            <a:ext cx="1454915" cy="4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63ADEF5-B5CE-C104-AC9D-24BBC5C40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658568-FE28-BB11-E22A-E21EE1ACC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5EB7F2-726B-4AC2-8396-B3CA82C75D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51285"/>
            <a:ext cx="5219555" cy="4012532"/>
          </a:xfrm>
          <a:custGeom>
            <a:avLst/>
            <a:gdLst>
              <a:gd name="connsiteX0" fmla="*/ 0 w 5219554"/>
              <a:gd name="connsiteY0" fmla="*/ 0 h 4012532"/>
              <a:gd name="connsiteX1" fmla="*/ 3213288 w 5219554"/>
              <a:gd name="connsiteY1" fmla="*/ 0 h 4012532"/>
              <a:gd name="connsiteX2" fmla="*/ 5219554 w 5219554"/>
              <a:gd name="connsiteY2" fmla="*/ 2006266 h 4012532"/>
              <a:gd name="connsiteX3" fmla="*/ 3213288 w 5219554"/>
              <a:gd name="connsiteY3" fmla="*/ 4012532 h 4012532"/>
              <a:gd name="connsiteX4" fmla="*/ 0 w 5219554"/>
              <a:gd name="connsiteY4" fmla="*/ 4012532 h 401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9554" h="4012532">
                <a:moveTo>
                  <a:pt x="0" y="0"/>
                </a:moveTo>
                <a:lnTo>
                  <a:pt x="3213288" y="0"/>
                </a:lnTo>
                <a:cubicBezTo>
                  <a:pt x="4321318" y="0"/>
                  <a:pt x="5219554" y="898236"/>
                  <a:pt x="5219554" y="2006266"/>
                </a:cubicBezTo>
                <a:cubicBezTo>
                  <a:pt x="5219554" y="3114296"/>
                  <a:pt x="4321318" y="4012532"/>
                  <a:pt x="3213288" y="4012532"/>
                </a:cubicBezTo>
                <a:lnTo>
                  <a:pt x="0" y="40125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48B4DC8-C8C6-4534-81B1-1D9F419600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2" y="1251286"/>
            <a:ext cx="6178551" cy="40128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6377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308144-72AF-8FB6-8DA3-5673C0ADA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C2721-59F3-A51E-936D-8A1B9CF0D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D44B27A-B7E4-4AAF-910F-C5D35986CF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8312" y="1251284"/>
            <a:ext cx="5219559" cy="4012532"/>
          </a:xfrm>
          <a:custGeom>
            <a:avLst/>
            <a:gdLst>
              <a:gd name="connsiteX0" fmla="*/ 2006266 w 5219558"/>
              <a:gd name="connsiteY0" fmla="*/ 0 h 4012532"/>
              <a:gd name="connsiteX1" fmla="*/ 5219558 w 5219558"/>
              <a:gd name="connsiteY1" fmla="*/ 0 h 4012532"/>
              <a:gd name="connsiteX2" fmla="*/ 5219558 w 5219558"/>
              <a:gd name="connsiteY2" fmla="*/ 4012531 h 4012532"/>
              <a:gd name="connsiteX3" fmla="*/ 2006267 w 5219558"/>
              <a:gd name="connsiteY3" fmla="*/ 4012532 h 4012532"/>
              <a:gd name="connsiteX4" fmla="*/ 1 w 5219558"/>
              <a:gd name="connsiteY4" fmla="*/ 2006266 h 4012532"/>
              <a:gd name="connsiteX5" fmla="*/ 0 w 5219558"/>
              <a:gd name="connsiteY5" fmla="*/ 2006266 h 4012532"/>
              <a:gd name="connsiteX6" fmla="*/ 2006266 w 5219558"/>
              <a:gd name="connsiteY6" fmla="*/ 0 h 4012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9558" h="4012532">
                <a:moveTo>
                  <a:pt x="2006266" y="0"/>
                </a:moveTo>
                <a:lnTo>
                  <a:pt x="5219558" y="0"/>
                </a:lnTo>
                <a:lnTo>
                  <a:pt x="5219558" y="4012531"/>
                </a:lnTo>
                <a:lnTo>
                  <a:pt x="2006267" y="4012532"/>
                </a:lnTo>
                <a:cubicBezTo>
                  <a:pt x="898237" y="4012532"/>
                  <a:pt x="1" y="3114296"/>
                  <a:pt x="1" y="2006266"/>
                </a:cubicBezTo>
                <a:lnTo>
                  <a:pt x="0" y="2006266"/>
                </a:lnTo>
                <a:cubicBezTo>
                  <a:pt x="0" y="898236"/>
                  <a:pt x="898236" y="0"/>
                  <a:pt x="2006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11FD4F2F-6042-40CE-944E-2AEC52AD8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943" y="1250950"/>
            <a:ext cx="6178551" cy="40128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66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985DF72-C367-CC0B-EAF0-CCD09F7E49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F0B3B8-36E4-3E91-D408-F015A7DE9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8BBAB-302D-4C31-B481-04F6803E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026" y="173747"/>
            <a:ext cx="6812408" cy="8239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03A57-E962-4634-BDF0-0BD6AC5FF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6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7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20479-175B-44D8-B2D6-359E712D3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3BBA3-5016-442A-8446-38107FDF3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398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798" indent="0">
              <a:buNone/>
              <a:defRPr sz="1600" b="1"/>
            </a:lvl5pPr>
            <a:lvl6pPr marL="2285998" indent="0">
              <a:buNone/>
              <a:defRPr sz="1600" b="1"/>
            </a:lvl6pPr>
            <a:lvl7pPr marL="2743196" indent="0">
              <a:buNone/>
              <a:defRPr sz="1600" b="1"/>
            </a:lvl7pPr>
            <a:lvl8pPr marL="3200397" indent="0">
              <a:buNone/>
              <a:defRPr sz="1600" b="1"/>
            </a:lvl8pPr>
            <a:lvl9pPr marL="36575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7D12A-CDBE-4CE2-98D1-BDC6942E9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125C8-8A0E-4214-8F91-4EB22FCA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12E338-5620-4694-B93A-1E20CC4BC14C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104CF-CB2B-4F80-BFFB-246DD4DA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F3C9B-C270-4A9B-B41D-1F6524FC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4CCBE6C-8158-48E7-9C8C-58929EB0E0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709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2AB622D-AEDC-EFF8-23F8-F165FC56E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3A72E9-6D38-4249-619D-F56CB2A42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B93EC-6D50-4E44-A5C7-0E093C58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C12E338-5620-4694-B93A-1E20CC4BC14C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F529A-86B8-4D51-B3E6-30BCBBB6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E7428-1446-42BF-832A-07F449D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4CCBE6C-8158-48E7-9C8C-58929EB0E03F}" type="slidenum">
              <a:rPr lang="en-ID" smtClean="0"/>
              <a:t>‹#›</a:t>
            </a:fld>
            <a:endParaRPr lang="en-ID"/>
          </a:p>
        </p:txBody>
      </p:sp>
      <p:sp>
        <p:nvSpPr>
          <p:cNvPr id="16" name="Persegi panjang 2">
            <a:extLst>
              <a:ext uri="{FF2B5EF4-FFF2-40B4-BE49-F238E27FC236}">
                <a16:creationId xmlns:a16="http://schemas.microsoft.com/office/drawing/2014/main" id="{5B735AAB-97EC-49E0-804B-42754DEB756A}"/>
              </a:ext>
            </a:extLst>
          </p:cNvPr>
          <p:cNvSpPr/>
          <p:nvPr userDrawn="1"/>
        </p:nvSpPr>
        <p:spPr>
          <a:xfrm>
            <a:off x="-206375" y="1747522"/>
            <a:ext cx="12531092" cy="457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altLang="en-US" sz="1404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9AF6417-4D06-415A-995C-34BC1F3DD3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238422"/>
            <a:ext cx="12192000" cy="461957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ID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208954D-2384-4D43-8988-A932DC37F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006106"/>
            <a:ext cx="11353800" cy="472193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801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D640-CBFC-4F4C-9AF3-CC485071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50" y="1113397"/>
            <a:ext cx="3959752" cy="196781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4411FB-57BC-40FD-8BF8-93D105A44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450" y="3191934"/>
            <a:ext cx="3959749" cy="3035612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6F3663C-D277-4F2C-85BA-39E0EAA782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87940" y="1113397"/>
            <a:ext cx="6172729" cy="2493404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C8D59A-E2C6-55EA-7124-1CDD11E8C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9B22C3-6745-8660-180B-3728D7EB9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1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6D71F8E-81FC-008B-6770-9B19382CB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72CA3-AB9C-4992-9C5F-2087E669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7"/>
            <a:ext cx="3932237" cy="10699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D9774-232F-44D4-8549-F91669053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398" indent="0">
              <a:buNone/>
              <a:defRPr sz="2400"/>
            </a:lvl3pPr>
            <a:lvl4pPr marL="1371599" indent="0">
              <a:buNone/>
              <a:defRPr sz="2000"/>
            </a:lvl4pPr>
            <a:lvl5pPr marL="1828798" indent="0">
              <a:buNone/>
              <a:defRPr sz="2000"/>
            </a:lvl5pPr>
            <a:lvl6pPr marL="2285998" indent="0">
              <a:buNone/>
              <a:defRPr sz="2000"/>
            </a:lvl6pPr>
            <a:lvl7pPr marL="2743196" indent="0">
              <a:buNone/>
              <a:defRPr sz="2000"/>
            </a:lvl7pPr>
            <a:lvl8pPr marL="3200397" indent="0">
              <a:buNone/>
              <a:defRPr sz="2000"/>
            </a:lvl8pPr>
            <a:lvl9pPr marL="3657597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E6395-E541-4309-B6DC-2A3C33342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398" indent="0">
              <a:buNone/>
              <a:defRPr sz="1200"/>
            </a:lvl3pPr>
            <a:lvl4pPr marL="1371599" indent="0">
              <a:buNone/>
              <a:defRPr sz="1000"/>
            </a:lvl4pPr>
            <a:lvl5pPr marL="1828798" indent="0">
              <a:buNone/>
              <a:defRPr sz="1000"/>
            </a:lvl5pPr>
            <a:lvl6pPr marL="2285998" indent="0">
              <a:buNone/>
              <a:defRPr sz="1000"/>
            </a:lvl6pPr>
            <a:lvl7pPr marL="2743196" indent="0">
              <a:buNone/>
              <a:defRPr sz="1000"/>
            </a:lvl7pPr>
            <a:lvl8pPr marL="3200397" indent="0">
              <a:buNone/>
              <a:defRPr sz="1000"/>
            </a:lvl8pPr>
            <a:lvl9pPr marL="36575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574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996685B-0276-1782-51D8-63D32577DF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D65E9-DBEB-405D-B747-9D238B4B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329" y="164890"/>
            <a:ext cx="7876473" cy="732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8271F5-ACC0-4411-B6F3-A0976FF88801}"/>
              </a:ext>
            </a:extLst>
          </p:cNvPr>
          <p:cNvSpPr/>
          <p:nvPr userDrawn="1"/>
        </p:nvSpPr>
        <p:spPr>
          <a:xfrm>
            <a:off x="518789" y="1089063"/>
            <a:ext cx="4700483" cy="5320182"/>
          </a:xfrm>
          <a:prstGeom prst="roundRect">
            <a:avLst/>
          </a:prstGeom>
          <a:solidFill>
            <a:schemeClr val="bg1">
              <a:lumMod val="8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4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96224FA-E0CC-48B1-9C62-7E1467CAD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5826" y="1623195"/>
            <a:ext cx="1201739" cy="1243012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2E2BCD1-B8B6-4C95-9F26-CA33F1F7E98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826" y="3175770"/>
            <a:ext cx="1201739" cy="1243012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C57C823-5870-4418-9C1C-EA6FF61D64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95826" y="4728345"/>
            <a:ext cx="1201739" cy="1243012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3FB7B8-8F62-4744-9CAC-66F25629FB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252" y="1622426"/>
            <a:ext cx="5035551" cy="1243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DC3C147-B4C9-42B8-9C19-EE664201CC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8252" y="4759823"/>
            <a:ext cx="5035551" cy="1243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0F44086-EC88-4E69-B15D-7E3214373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8252" y="3191125"/>
            <a:ext cx="5035551" cy="1243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0E6315D-1C03-4638-899E-136097E69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93351" y="2243410"/>
            <a:ext cx="2825751" cy="30114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38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4609A00-FC99-32BD-86B4-9B16CB054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48243E-0D33-43D7-8F2F-7511B19A2D45}"/>
              </a:ext>
            </a:extLst>
          </p:cNvPr>
          <p:cNvSpPr/>
          <p:nvPr userDrawn="1"/>
        </p:nvSpPr>
        <p:spPr>
          <a:xfrm>
            <a:off x="3585031" y="0"/>
            <a:ext cx="4025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4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1FEE16-2840-49AE-ACB1-3D35ED5C8DAC}"/>
              </a:ext>
            </a:extLst>
          </p:cNvPr>
          <p:cNvSpPr/>
          <p:nvPr userDrawn="1"/>
        </p:nvSpPr>
        <p:spPr>
          <a:xfrm>
            <a:off x="7897588" y="0"/>
            <a:ext cx="4025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4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8C38FC-9D3F-4265-9C10-0AB897FDDD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0350" y="495300"/>
            <a:ext cx="3740881" cy="18288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A493F2A-E597-4C6A-A9F9-5F0FC3A7FF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6000" y="495300"/>
            <a:ext cx="3835887" cy="18288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22C94E-B42D-42FD-92B6-2A7C9F35B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30350" y="2425700"/>
            <a:ext cx="3740881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08DB71A-9CE2-43D6-9AC1-E43B118EB9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6000" y="2425700"/>
            <a:ext cx="3835887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D31092C-360B-4F23-B2F4-3DD51550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5" y="2374900"/>
            <a:ext cx="3135087" cy="254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8589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9D4A2D8-86C1-D249-A6F4-B892F81D4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2982FE-A6C0-489D-A61F-4353EA7A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028701"/>
            <a:ext cx="10414000" cy="66198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023466-1186-4E0D-8BC5-90B193CD4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701" y="2286000"/>
            <a:ext cx="2082800" cy="24765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9D2F28F-32FB-4337-BFA5-9F3A5EB377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1300" y="2298700"/>
            <a:ext cx="2082800" cy="247650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475B4EF-778E-4912-89CC-3731230CE2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02501" y="2286000"/>
            <a:ext cx="2082800" cy="24765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F2C7346-41E2-417C-A953-4EAC877A80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1900" y="2286000"/>
            <a:ext cx="2082800" cy="247650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6A6A936-6687-4139-BBE7-27B8A201D2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63101" y="2286000"/>
            <a:ext cx="2082800" cy="247650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CC81B53-7B63-4EA4-A744-303F2F3F1B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701" y="5029201"/>
            <a:ext cx="2082800" cy="661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AFC61C-53F7-453D-8A72-9F373A5DCD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63101" y="5028406"/>
            <a:ext cx="2082800" cy="661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EFDB19-3A99-4A6F-B351-80D6D9E9E5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64401" y="5026820"/>
            <a:ext cx="2082800" cy="661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57F01B6-D921-4911-8393-10175D1542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0" y="5042695"/>
            <a:ext cx="2082800" cy="661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E37CFE4-7F09-4501-B62D-96090C0253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8600" y="5052219"/>
            <a:ext cx="2082800" cy="661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434469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08EBD6-2624-49C9-A93E-2D6FEC477F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1" y="457201"/>
            <a:ext cx="11049000" cy="60452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549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6E4F-F1BF-4093-A8C4-B72055B5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1305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n-ID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004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53CE0-10C6-4201-945B-325B33052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5453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E0BE-72D4-45CC-A136-646683267D49}" type="datetimeFigureOut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5683-95DF-4A42-B442-C02BFC992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54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5486401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7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E0BE-72D4-45CC-A136-646683267D49}" type="datetimeFigureOut">
              <a:rPr lang="en-US" smtClean="0"/>
              <a:t>13-Mar-23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5683-95DF-4A42-B442-C02BFC9922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6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72DE4A-1CE0-4AAC-82AB-501F76050D51}"/>
              </a:ext>
            </a:extLst>
          </p:cNvPr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C10C1D-94AB-41F9-8DCB-C8B35185F41A}"/>
              </a:ext>
            </a:extLst>
          </p:cNvPr>
          <p:cNvSpPr/>
          <p:nvPr userDrawn="1"/>
        </p:nvSpPr>
        <p:spPr>
          <a:xfrm>
            <a:off x="1" y="-1758"/>
            <a:ext cx="12192000" cy="6858000"/>
          </a:xfrm>
          <a:prstGeom prst="rect">
            <a:avLst/>
          </a:prstGeom>
          <a:blipFill dpi="0" rotWithShape="1">
            <a:blip r:embed="rId2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4EB23-7BDF-4D99-9A53-C28ED2B07AB4}"/>
              </a:ext>
            </a:extLst>
          </p:cNvPr>
          <p:cNvSpPr/>
          <p:nvPr userDrawn="1"/>
        </p:nvSpPr>
        <p:spPr>
          <a:xfrm>
            <a:off x="2" y="3428120"/>
            <a:ext cx="7752737" cy="180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D5A0C3-608D-4CB1-97D6-E4A86DE44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753785" y="3428120"/>
            <a:ext cx="955771" cy="180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8F0EE5E-8F27-484D-B568-EFBABBED9D58}"/>
              </a:ext>
            </a:extLst>
          </p:cNvPr>
          <p:cNvSpPr/>
          <p:nvPr userDrawn="1"/>
        </p:nvSpPr>
        <p:spPr>
          <a:xfrm>
            <a:off x="6948535" y="3619747"/>
            <a:ext cx="1534579" cy="1467223"/>
          </a:xfrm>
          <a:prstGeom prst="ellipse">
            <a:avLst/>
          </a:prstGeom>
          <a:solidFill>
            <a:srgbClr val="E43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21734C59-59B9-4DDC-8FF0-B1AEC46AA935}"/>
              </a:ext>
            </a:extLst>
          </p:cNvPr>
          <p:cNvSpPr/>
          <p:nvPr userDrawn="1"/>
        </p:nvSpPr>
        <p:spPr>
          <a:xfrm>
            <a:off x="7438381" y="3844169"/>
            <a:ext cx="530880" cy="107746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8B135062-1ADB-4426-8302-1F38CC2E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20" y="3808611"/>
            <a:ext cx="6656508" cy="103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DE2856-D457-6028-522E-BAF0FC506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18956"/>
          <a:stretch/>
        </p:blipFill>
        <p:spPr>
          <a:xfrm>
            <a:off x="8654355" y="114916"/>
            <a:ext cx="3537647" cy="621846"/>
          </a:xfrm>
          <a:prstGeom prst="rect">
            <a:avLst/>
          </a:prstGeom>
        </p:spPr>
      </p:pic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96D668F7-908F-A4F2-F795-0D2CAD06CA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2754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PERUSAHAN]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953314B-96BB-9D87-A39E-F812146F8A9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93268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</a:t>
            </a:r>
            <a:r>
              <a:rPr lang="en-US" dirty="0"/>
              <a:t>CLIENT</a:t>
            </a:r>
            <a:r>
              <a:rPr lang="id-ID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4359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6E95AE-3776-49E6-9488-963F84BE04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5859263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9115B7-0BC6-4EB7-87F6-9061D4971D93}"/>
              </a:ext>
            </a:extLst>
          </p:cNvPr>
          <p:cNvGrpSpPr/>
          <p:nvPr userDrawn="1"/>
        </p:nvGrpSpPr>
        <p:grpSpPr>
          <a:xfrm>
            <a:off x="2186621" y="-10384"/>
            <a:ext cx="10005379" cy="6868384"/>
            <a:chOff x="2186622" y="-10385"/>
            <a:chExt cx="10005378" cy="6868384"/>
          </a:xfrm>
        </p:grpSpPr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939E4BF3-C3A1-46A0-ACAB-1DBFB2D33A16}"/>
                </a:ext>
              </a:extLst>
            </p:cNvPr>
            <p:cNvSpPr/>
            <p:nvPr userDrawn="1"/>
          </p:nvSpPr>
          <p:spPr>
            <a:xfrm flipV="1">
              <a:off x="3886200" y="-10385"/>
              <a:ext cx="8305800" cy="6868383"/>
            </a:xfrm>
            <a:custGeom>
              <a:avLst/>
              <a:gdLst>
                <a:gd name="connsiteX0" fmla="*/ 0 w 4572000"/>
                <a:gd name="connsiteY0" fmla="*/ 0 h 5143500"/>
                <a:gd name="connsiteX1" fmla="*/ 4572000 w 4572000"/>
                <a:gd name="connsiteY1" fmla="*/ 0 h 5143500"/>
                <a:gd name="connsiteX2" fmla="*/ 4572000 w 4572000"/>
                <a:gd name="connsiteY2" fmla="*/ 5143500 h 5143500"/>
                <a:gd name="connsiteX3" fmla="*/ 0 w 4572000"/>
                <a:gd name="connsiteY3" fmla="*/ 5143500 h 5143500"/>
                <a:gd name="connsiteX4" fmla="*/ 0 w 4572000"/>
                <a:gd name="connsiteY4" fmla="*/ 0 h 5143500"/>
                <a:gd name="connsiteX0" fmla="*/ 2217761 w 4572000"/>
                <a:gd name="connsiteY0" fmla="*/ 0 h 5143500"/>
                <a:gd name="connsiteX1" fmla="*/ 4572000 w 4572000"/>
                <a:gd name="connsiteY1" fmla="*/ 0 h 5143500"/>
                <a:gd name="connsiteX2" fmla="*/ 4572000 w 4572000"/>
                <a:gd name="connsiteY2" fmla="*/ 5143500 h 5143500"/>
                <a:gd name="connsiteX3" fmla="*/ 0 w 4572000"/>
                <a:gd name="connsiteY3" fmla="*/ 5143500 h 5143500"/>
                <a:gd name="connsiteX4" fmla="*/ 2217761 w 4572000"/>
                <a:gd name="connsiteY4" fmla="*/ 0 h 5143500"/>
                <a:gd name="connsiteX0" fmla="*/ 2354239 w 4572000"/>
                <a:gd name="connsiteY0" fmla="*/ 0 h 5157147"/>
                <a:gd name="connsiteX1" fmla="*/ 4572000 w 4572000"/>
                <a:gd name="connsiteY1" fmla="*/ 13647 h 5157147"/>
                <a:gd name="connsiteX2" fmla="*/ 4572000 w 4572000"/>
                <a:gd name="connsiteY2" fmla="*/ 5157147 h 5157147"/>
                <a:gd name="connsiteX3" fmla="*/ 0 w 4572000"/>
                <a:gd name="connsiteY3" fmla="*/ 5157147 h 5157147"/>
                <a:gd name="connsiteX4" fmla="*/ 2354239 w 4572000"/>
                <a:gd name="connsiteY4" fmla="*/ 0 h 5157147"/>
                <a:gd name="connsiteX0" fmla="*/ 2347415 w 4572000"/>
                <a:gd name="connsiteY0" fmla="*/ 0 h 5150323"/>
                <a:gd name="connsiteX1" fmla="*/ 4572000 w 4572000"/>
                <a:gd name="connsiteY1" fmla="*/ 6823 h 5150323"/>
                <a:gd name="connsiteX2" fmla="*/ 4572000 w 4572000"/>
                <a:gd name="connsiteY2" fmla="*/ 5150323 h 5150323"/>
                <a:gd name="connsiteX3" fmla="*/ 0 w 4572000"/>
                <a:gd name="connsiteY3" fmla="*/ 5150323 h 5150323"/>
                <a:gd name="connsiteX4" fmla="*/ 2347415 w 4572000"/>
                <a:gd name="connsiteY4" fmla="*/ 0 h 515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5150323">
                  <a:moveTo>
                    <a:pt x="2347415" y="0"/>
                  </a:moveTo>
                  <a:lnTo>
                    <a:pt x="4572000" y="6823"/>
                  </a:lnTo>
                  <a:lnTo>
                    <a:pt x="4572000" y="5150323"/>
                  </a:lnTo>
                  <a:lnTo>
                    <a:pt x="0" y="5150323"/>
                  </a:lnTo>
                  <a:lnTo>
                    <a:pt x="2347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17F11877-3F43-4067-807F-1F245A23879E}"/>
                </a:ext>
              </a:extLst>
            </p:cNvPr>
            <p:cNvSpPr/>
            <p:nvPr userDrawn="1"/>
          </p:nvSpPr>
          <p:spPr>
            <a:xfrm flipV="1">
              <a:off x="2186622" y="-10384"/>
              <a:ext cx="7016352" cy="6868383"/>
            </a:xfrm>
            <a:custGeom>
              <a:avLst/>
              <a:gdLst>
                <a:gd name="connsiteX0" fmla="*/ 0 w 4572000"/>
                <a:gd name="connsiteY0" fmla="*/ 0 h 5143500"/>
                <a:gd name="connsiteX1" fmla="*/ 4572000 w 4572000"/>
                <a:gd name="connsiteY1" fmla="*/ 0 h 5143500"/>
                <a:gd name="connsiteX2" fmla="*/ 4572000 w 4572000"/>
                <a:gd name="connsiteY2" fmla="*/ 5143500 h 5143500"/>
                <a:gd name="connsiteX3" fmla="*/ 0 w 4572000"/>
                <a:gd name="connsiteY3" fmla="*/ 5143500 h 5143500"/>
                <a:gd name="connsiteX4" fmla="*/ 0 w 4572000"/>
                <a:gd name="connsiteY4" fmla="*/ 0 h 5143500"/>
                <a:gd name="connsiteX0" fmla="*/ 2217761 w 4572000"/>
                <a:gd name="connsiteY0" fmla="*/ 0 h 5143500"/>
                <a:gd name="connsiteX1" fmla="*/ 4572000 w 4572000"/>
                <a:gd name="connsiteY1" fmla="*/ 0 h 5143500"/>
                <a:gd name="connsiteX2" fmla="*/ 4572000 w 4572000"/>
                <a:gd name="connsiteY2" fmla="*/ 5143500 h 5143500"/>
                <a:gd name="connsiteX3" fmla="*/ 0 w 4572000"/>
                <a:gd name="connsiteY3" fmla="*/ 5143500 h 5143500"/>
                <a:gd name="connsiteX4" fmla="*/ 2217761 w 4572000"/>
                <a:gd name="connsiteY4" fmla="*/ 0 h 5143500"/>
                <a:gd name="connsiteX0" fmla="*/ 2354239 w 4572000"/>
                <a:gd name="connsiteY0" fmla="*/ 0 h 5157147"/>
                <a:gd name="connsiteX1" fmla="*/ 4572000 w 4572000"/>
                <a:gd name="connsiteY1" fmla="*/ 13647 h 5157147"/>
                <a:gd name="connsiteX2" fmla="*/ 4572000 w 4572000"/>
                <a:gd name="connsiteY2" fmla="*/ 5157147 h 5157147"/>
                <a:gd name="connsiteX3" fmla="*/ 0 w 4572000"/>
                <a:gd name="connsiteY3" fmla="*/ 5157147 h 5157147"/>
                <a:gd name="connsiteX4" fmla="*/ 2354239 w 4572000"/>
                <a:gd name="connsiteY4" fmla="*/ 0 h 5157147"/>
                <a:gd name="connsiteX0" fmla="*/ 2347415 w 4572000"/>
                <a:gd name="connsiteY0" fmla="*/ 0 h 5150323"/>
                <a:gd name="connsiteX1" fmla="*/ 4572000 w 4572000"/>
                <a:gd name="connsiteY1" fmla="*/ 6823 h 5150323"/>
                <a:gd name="connsiteX2" fmla="*/ 4572000 w 4572000"/>
                <a:gd name="connsiteY2" fmla="*/ 5150323 h 5150323"/>
                <a:gd name="connsiteX3" fmla="*/ 0 w 4572000"/>
                <a:gd name="connsiteY3" fmla="*/ 5150323 h 5150323"/>
                <a:gd name="connsiteX4" fmla="*/ 2347415 w 4572000"/>
                <a:gd name="connsiteY4" fmla="*/ 0 h 515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5150323">
                  <a:moveTo>
                    <a:pt x="2347415" y="0"/>
                  </a:moveTo>
                  <a:lnTo>
                    <a:pt x="4572000" y="6823"/>
                  </a:lnTo>
                  <a:lnTo>
                    <a:pt x="4572000" y="5150323"/>
                  </a:lnTo>
                  <a:lnTo>
                    <a:pt x="0" y="5150323"/>
                  </a:lnTo>
                  <a:lnTo>
                    <a:pt x="2347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67DACE-666B-411D-BAF5-AE0A47B5FEA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480374" y="862061"/>
            <a:ext cx="6785811" cy="103901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DDED0-06F8-EF2E-59E7-A77F832B7B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8956"/>
          <a:stretch/>
        </p:blipFill>
        <p:spPr>
          <a:xfrm>
            <a:off x="8654355" y="114916"/>
            <a:ext cx="3537647" cy="621846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C114B9D-C6D6-E305-5965-FC4B0A556C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2754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PERUSAHAN]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09EF6A-0AA4-84F7-3EEE-E799D0090B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93268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</a:t>
            </a:r>
            <a:r>
              <a:rPr lang="en-US" dirty="0"/>
              <a:t>CLIENT</a:t>
            </a:r>
            <a:r>
              <a:rPr lang="id-ID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1960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0BF084-E399-4699-B1D9-1B601282D8F9}"/>
              </a:ext>
            </a:extLst>
          </p:cNvPr>
          <p:cNvSpPr/>
          <p:nvPr userDrawn="1"/>
        </p:nvSpPr>
        <p:spPr>
          <a:xfrm>
            <a:off x="1" y="-1758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F1FF81-069B-4173-BAE7-EB180F43284C}"/>
              </a:ext>
            </a:extLst>
          </p:cNvPr>
          <p:cNvGrpSpPr/>
          <p:nvPr userDrawn="1"/>
        </p:nvGrpSpPr>
        <p:grpSpPr>
          <a:xfrm>
            <a:off x="3182103" y="798544"/>
            <a:ext cx="5827797" cy="5260916"/>
            <a:chOff x="4031287" y="1556792"/>
            <a:chExt cx="4147889" cy="37444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F540C3-9C61-4D38-9229-0472A7588DD3}"/>
                </a:ext>
              </a:extLst>
            </p:cNvPr>
            <p:cNvGrpSpPr/>
            <p:nvPr userDrawn="1"/>
          </p:nvGrpSpPr>
          <p:grpSpPr>
            <a:xfrm>
              <a:off x="4031287" y="1556792"/>
              <a:ext cx="3744416" cy="3744416"/>
              <a:chOff x="2699792" y="699542"/>
              <a:chExt cx="3744416" cy="3744416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4775BD-6215-4D7A-A4CD-05CFCA493298}"/>
                  </a:ext>
                </a:extLst>
              </p:cNvPr>
              <p:cNvSpPr/>
              <p:nvPr userDrawn="1"/>
            </p:nvSpPr>
            <p:spPr>
              <a:xfrm>
                <a:off x="2699792" y="699542"/>
                <a:ext cx="3744416" cy="3744416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5A00669-6344-4AD3-BF66-15C2F02E8BCB}"/>
                  </a:ext>
                </a:extLst>
              </p:cNvPr>
              <p:cNvSpPr/>
              <p:nvPr userDrawn="1"/>
            </p:nvSpPr>
            <p:spPr>
              <a:xfrm>
                <a:off x="2836962" y="836712"/>
                <a:ext cx="3470076" cy="3470076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3FFF4D-B95B-4975-B2DE-FCB7F0E3B255}"/>
                </a:ext>
              </a:extLst>
            </p:cNvPr>
            <p:cNvGrpSpPr/>
            <p:nvPr userDrawn="1"/>
          </p:nvGrpSpPr>
          <p:grpSpPr>
            <a:xfrm>
              <a:off x="7179448" y="1841880"/>
              <a:ext cx="999728" cy="994953"/>
              <a:chOff x="6127601" y="487152"/>
              <a:chExt cx="999728" cy="99495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5591AB-1FF9-414F-97C3-14B6E976D8AE}"/>
                  </a:ext>
                </a:extLst>
              </p:cNvPr>
              <p:cNvSpPr/>
              <p:nvPr userDrawn="1"/>
            </p:nvSpPr>
            <p:spPr>
              <a:xfrm>
                <a:off x="6127601" y="762025"/>
                <a:ext cx="720080" cy="720080"/>
              </a:xfrm>
              <a:prstGeom prst="ellipse">
                <a:avLst/>
              </a:prstGeom>
              <a:solidFill>
                <a:srgbClr val="E43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02E5E34-E717-4344-86DA-07B858575722}"/>
                  </a:ext>
                </a:extLst>
              </p:cNvPr>
              <p:cNvSpPr/>
              <p:nvPr userDrawn="1"/>
            </p:nvSpPr>
            <p:spPr>
              <a:xfrm>
                <a:off x="6847681" y="621668"/>
                <a:ext cx="279648" cy="279648"/>
              </a:xfrm>
              <a:prstGeom prst="ellipse">
                <a:avLst/>
              </a:prstGeom>
              <a:solidFill>
                <a:srgbClr val="E43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AA8B99-2419-4FC6-B49E-FDCF906AE1C9}"/>
                  </a:ext>
                </a:extLst>
              </p:cNvPr>
              <p:cNvSpPr/>
              <p:nvPr userDrawn="1"/>
            </p:nvSpPr>
            <p:spPr>
              <a:xfrm>
                <a:off x="6475870" y="487152"/>
                <a:ext cx="139824" cy="139824"/>
              </a:xfrm>
              <a:prstGeom prst="ellipse">
                <a:avLst/>
              </a:prstGeom>
              <a:solidFill>
                <a:srgbClr val="E43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4BCC5C6A-ADE7-4C8F-A5FA-0E8A0439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514" y="2680150"/>
            <a:ext cx="3696095" cy="1580848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35F67-457B-424C-26EF-09974913B0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18956"/>
          <a:stretch/>
        </p:blipFill>
        <p:spPr>
          <a:xfrm>
            <a:off x="8654355" y="6022234"/>
            <a:ext cx="3537647" cy="621846"/>
          </a:xfrm>
          <a:prstGeom prst="rect">
            <a:avLst/>
          </a:prstGeom>
        </p:spPr>
      </p:pic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0F582621-EE7D-4E67-2C44-5AA6761753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2754" y="610585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PERUSAHAN]</a:t>
            </a:r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E89456B2-F70A-5A47-3C82-7F26D0CD5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93268" y="610585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</a:t>
            </a:r>
            <a:r>
              <a:rPr lang="en-US" dirty="0"/>
              <a:t>CLIENT</a:t>
            </a:r>
            <a:r>
              <a:rPr lang="id-ID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9499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C3362-1A9B-0237-99E2-42023DF2F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237F4-C25C-A013-E60E-0658E389B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/>
          <a:stretch/>
        </p:blipFill>
        <p:spPr>
          <a:xfrm>
            <a:off x="10261600" y="-1"/>
            <a:ext cx="1930400" cy="2429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92CB4-095A-4AB8-938F-9F03E99B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71000"/>
            <a:ext cx="10515600" cy="719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6C060F-582C-44EE-B364-16B002EC77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FE104DF2-75BA-4665-8B85-00700EF24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13-Mar-23</a:t>
            </a:fld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47234E04-86CD-4AFD-8705-0D1675B7A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5ECCF81B-FECD-4241-BF65-B01868AB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9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C3362-1A9B-0237-99E2-42023DF2F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237F4-C25C-A013-E60E-0658E389B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/>
          <a:stretch/>
        </p:blipFill>
        <p:spPr>
          <a:xfrm>
            <a:off x="10261600" y="-1"/>
            <a:ext cx="1930400" cy="2429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92CB4-095A-4AB8-938F-9F03E99B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499" y="203678"/>
            <a:ext cx="8572131" cy="719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FE104DF2-75BA-4665-8B85-00700EF24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13-Mar-23</a:t>
            </a:fld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47234E04-86CD-4AFD-8705-0D1675B7A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5ECCF81B-FECD-4241-BF65-B01868AB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369F79-6A6C-0F99-DD6A-4B3FB0CC2EDB}"/>
              </a:ext>
            </a:extLst>
          </p:cNvPr>
          <p:cNvSpPr/>
          <p:nvPr userDrawn="1"/>
        </p:nvSpPr>
        <p:spPr>
          <a:xfrm>
            <a:off x="258884" y="1084730"/>
            <a:ext cx="11690461" cy="56119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4"/>
          </a:p>
        </p:txBody>
      </p:sp>
    </p:spTree>
    <p:extLst>
      <p:ext uri="{BB962C8B-B14F-4D97-AF65-F5344CB8AC3E}">
        <p14:creationId xmlns:p14="http://schemas.microsoft.com/office/powerpoint/2010/main" val="133803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FFFB8C3-3788-273D-6A9F-C2AC9F48A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03F150-C92F-43F8-8C81-207FC236C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C8D87-4067-A149-E3E4-7EA619E13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7995" b="10581"/>
          <a:stretch/>
        </p:blipFill>
        <p:spPr>
          <a:xfrm>
            <a:off x="6470718" y="3140112"/>
            <a:ext cx="5721283" cy="3717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392CB4-095A-4AB8-938F-9F03E99B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971000"/>
            <a:ext cx="10515600" cy="7196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6C060F-582C-44EE-B364-16B002EC776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FE104DF2-75BA-4665-8B85-00700EF24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13-Mar-23</a:t>
            </a:fld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47234E04-86CD-4AFD-8705-0D1675B7A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5ECCF81B-FECD-4241-BF65-B01868AB4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59902A-ABB8-46A0-94E8-C977079FF3AA}"/>
              </a:ext>
            </a:extLst>
          </p:cNvPr>
          <p:cNvSpPr txBox="1"/>
          <p:nvPr userDrawn="1"/>
        </p:nvSpPr>
        <p:spPr>
          <a:xfrm>
            <a:off x="11840397" y="305272"/>
            <a:ext cx="399434" cy="246203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3146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3BE2152-1951-73D8-C744-EF772CA84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689317-8701-5CE2-20C3-9FA926566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5FD7E2B-FF21-4803-8A0B-2CA547DE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35DE55A-5207-4AA3-834E-7393FCAC6523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23839BA-32D2-4368-B8B1-B2B1F814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54049A-5FA1-44E3-9A48-A7152CCC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426B6ED-D277-4AE4-9990-24AF4E708FA4}" type="slidenum">
              <a:rPr lang="en-ID" smtClean="0"/>
              <a:t>‹#›</a:t>
            </a:fld>
            <a:endParaRPr lang="en-ID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F7254AE-40DB-4351-99E4-F1D3AFC218E1}"/>
              </a:ext>
            </a:extLst>
          </p:cNvPr>
          <p:cNvSpPr/>
          <p:nvPr userDrawn="1"/>
        </p:nvSpPr>
        <p:spPr>
          <a:xfrm>
            <a:off x="525054" y="353568"/>
            <a:ext cx="11386531" cy="5846896"/>
          </a:xfrm>
          <a:custGeom>
            <a:avLst/>
            <a:gdLst>
              <a:gd name="connsiteX0" fmla="*/ 0 w 10800346"/>
              <a:gd name="connsiteY0" fmla="*/ 0 h 5438274"/>
              <a:gd name="connsiteX1" fmla="*/ 10800346 w 10800346"/>
              <a:gd name="connsiteY1" fmla="*/ 0 h 5438274"/>
              <a:gd name="connsiteX2" fmla="*/ 10800346 w 10800346"/>
              <a:gd name="connsiteY2" fmla="*/ 5438274 h 5438274"/>
              <a:gd name="connsiteX3" fmla="*/ 0 w 10800346"/>
              <a:gd name="connsiteY3" fmla="*/ 5438274 h 5438274"/>
              <a:gd name="connsiteX4" fmla="*/ 0 w 10800346"/>
              <a:gd name="connsiteY4" fmla="*/ 3652587 h 5438274"/>
              <a:gd name="connsiteX5" fmla="*/ 165432 w 10800346"/>
              <a:gd name="connsiteY5" fmla="*/ 3652587 h 5438274"/>
              <a:gd name="connsiteX6" fmla="*/ 165432 w 10800346"/>
              <a:gd name="connsiteY6" fmla="*/ 5272842 h 5438274"/>
              <a:gd name="connsiteX7" fmla="*/ 10634914 w 10800346"/>
              <a:gd name="connsiteY7" fmla="*/ 5272842 h 5438274"/>
              <a:gd name="connsiteX8" fmla="*/ 10634914 w 10800346"/>
              <a:gd name="connsiteY8" fmla="*/ 165432 h 5438274"/>
              <a:gd name="connsiteX9" fmla="*/ 165432 w 10800346"/>
              <a:gd name="connsiteY9" fmla="*/ 165432 h 5438274"/>
              <a:gd name="connsiteX10" fmla="*/ 165432 w 10800346"/>
              <a:gd name="connsiteY10" fmla="*/ 1633287 h 5438274"/>
              <a:gd name="connsiteX11" fmla="*/ 0 w 10800346"/>
              <a:gd name="connsiteY11" fmla="*/ 1633287 h 5438274"/>
              <a:gd name="connsiteX12" fmla="*/ 0 w 10800346"/>
              <a:gd name="connsiteY12" fmla="*/ 0 h 543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800346" h="5438274">
                <a:moveTo>
                  <a:pt x="0" y="0"/>
                </a:moveTo>
                <a:lnTo>
                  <a:pt x="10800346" y="0"/>
                </a:lnTo>
                <a:lnTo>
                  <a:pt x="10800346" y="5438274"/>
                </a:lnTo>
                <a:lnTo>
                  <a:pt x="0" y="5438274"/>
                </a:lnTo>
                <a:lnTo>
                  <a:pt x="0" y="3652587"/>
                </a:lnTo>
                <a:lnTo>
                  <a:pt x="165432" y="3652587"/>
                </a:lnTo>
                <a:lnTo>
                  <a:pt x="165432" y="5272842"/>
                </a:lnTo>
                <a:lnTo>
                  <a:pt x="10634914" y="5272842"/>
                </a:lnTo>
                <a:lnTo>
                  <a:pt x="10634914" y="165432"/>
                </a:lnTo>
                <a:lnTo>
                  <a:pt x="165432" y="165432"/>
                </a:lnTo>
                <a:lnTo>
                  <a:pt x="165432" y="1633287"/>
                </a:lnTo>
                <a:lnTo>
                  <a:pt x="0" y="163328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23188F-75D9-4BD5-BDDB-A9394D38A15D}"/>
              </a:ext>
            </a:extLst>
          </p:cNvPr>
          <p:cNvSpPr/>
          <p:nvPr userDrawn="1"/>
        </p:nvSpPr>
        <p:spPr>
          <a:xfrm>
            <a:off x="537847" y="1554802"/>
            <a:ext cx="2495551" cy="24955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altLang="en-US" sz="1404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3A21F57-DBB1-42FB-8AC1-DA35E6C79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0301" y="4191001"/>
            <a:ext cx="4457700" cy="11128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798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7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853E1D2-44F3-DE7B-ABAE-078D2B072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FAF43-52F3-554B-54B2-2F55462378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AC0CDE-C55D-43D1-BA95-FF7CACA775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7246" y="527480"/>
            <a:ext cx="5160859" cy="5803043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E2403-62BA-4A54-BC46-90AC21860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117599"/>
            <a:ext cx="5356225" cy="5213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412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5DA8D7-FACF-5850-3FE1-890548A14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97" r="28473" b="46866"/>
          <a:stretch/>
        </p:blipFill>
        <p:spPr>
          <a:xfrm>
            <a:off x="0" y="5348484"/>
            <a:ext cx="1333503" cy="1509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232104-96FD-3410-A93A-477B777BC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760" t="64578" r="32453" b="14589"/>
          <a:stretch/>
        </p:blipFill>
        <p:spPr>
          <a:xfrm>
            <a:off x="10261600" y="-1"/>
            <a:ext cx="1930400" cy="1428751"/>
          </a:xfrm>
          <a:prstGeom prst="rect">
            <a:avLst/>
          </a:prstGeom>
        </p:spPr>
      </p:pic>
      <p:sp>
        <p:nvSpPr>
          <p:cNvPr id="17" name="Bentuk Bebas 2">
            <a:extLst>
              <a:ext uri="{FF2B5EF4-FFF2-40B4-BE49-F238E27FC236}">
                <a16:creationId xmlns:a16="http://schemas.microsoft.com/office/drawing/2014/main" id="{57363841-2FD0-41F7-8CB6-7BB8D5B2FC13}"/>
              </a:ext>
            </a:extLst>
          </p:cNvPr>
          <p:cNvSpPr/>
          <p:nvPr userDrawn="1"/>
        </p:nvSpPr>
        <p:spPr>
          <a:xfrm>
            <a:off x="1094820" y="4193542"/>
            <a:ext cx="11097181" cy="266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5132">
                <a:moveTo>
                  <a:pt x="19200" y="0"/>
                </a:moveTo>
                <a:lnTo>
                  <a:pt x="19200" y="5132"/>
                </a:lnTo>
                <a:lnTo>
                  <a:pt x="0" y="5132"/>
                </a:lnTo>
                <a:lnTo>
                  <a:pt x="0" y="14"/>
                </a:lnTo>
                <a:lnTo>
                  <a:pt x="11" y="18"/>
                </a:lnTo>
                <a:cubicBezTo>
                  <a:pt x="773" y="324"/>
                  <a:pt x="4769" y="557"/>
                  <a:pt x="9585" y="557"/>
                </a:cubicBezTo>
                <a:cubicBezTo>
                  <a:pt x="14484" y="557"/>
                  <a:pt x="18536" y="316"/>
                  <a:pt x="19196" y="2"/>
                </a:cubicBezTo>
                <a:lnTo>
                  <a:pt x="19200" y="0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altLang="en-US" sz="1404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F39740C2-2322-4EB0-A375-B2BD29A1E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1" y="876300"/>
            <a:ext cx="10464800" cy="398303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40D4F-BAE4-4C9F-AE1D-56496EBF26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60701" y="5143500"/>
            <a:ext cx="8280400" cy="1250950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ECDB4-602C-EA46-1D2D-AD383D34F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0039"/>
          <a:stretch/>
        </p:blipFill>
        <p:spPr>
          <a:xfrm>
            <a:off x="1094818" y="5000020"/>
            <a:ext cx="1444877" cy="1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5F4B95F-303D-42BB-8A5C-D1D415614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1114" y="0"/>
            <a:ext cx="12223115" cy="68580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en-ID" dirty="0"/>
          </a:p>
        </p:txBody>
      </p:sp>
      <p:sp>
        <p:nvSpPr>
          <p:cNvPr id="23" name="Bentuk Bebas 1">
            <a:extLst>
              <a:ext uri="{FF2B5EF4-FFF2-40B4-BE49-F238E27FC236}">
                <a16:creationId xmlns:a16="http://schemas.microsoft.com/office/drawing/2014/main" id="{90CE3161-AC31-4ABA-9D65-45440A6CB0C5}"/>
              </a:ext>
            </a:extLst>
          </p:cNvPr>
          <p:cNvSpPr/>
          <p:nvPr userDrawn="1"/>
        </p:nvSpPr>
        <p:spPr>
          <a:xfrm>
            <a:off x="-15558" y="1"/>
            <a:ext cx="5717859" cy="60071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735" h="10964">
                <a:moveTo>
                  <a:pt x="0" y="0"/>
                </a:moveTo>
                <a:lnTo>
                  <a:pt x="9396" y="0"/>
                </a:lnTo>
                <a:lnTo>
                  <a:pt x="9410" y="50"/>
                </a:lnTo>
                <a:cubicBezTo>
                  <a:pt x="9621" y="818"/>
                  <a:pt x="9735" y="1632"/>
                  <a:pt x="9735" y="2475"/>
                </a:cubicBezTo>
                <a:cubicBezTo>
                  <a:pt x="9735" y="7163"/>
                  <a:pt x="6216" y="10964"/>
                  <a:pt x="1875" y="10964"/>
                </a:cubicBezTo>
                <a:cubicBezTo>
                  <a:pt x="1231" y="10964"/>
                  <a:pt x="604" y="10880"/>
                  <a:pt x="5" y="10722"/>
                </a:cubicBezTo>
                <a:lnTo>
                  <a:pt x="0" y="1072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altLang="en-US" sz="1404"/>
          </a:p>
        </p:txBody>
      </p:sp>
      <p:sp>
        <p:nvSpPr>
          <p:cNvPr id="25" name="Bentuk Bebas 7">
            <a:extLst>
              <a:ext uri="{FF2B5EF4-FFF2-40B4-BE49-F238E27FC236}">
                <a16:creationId xmlns:a16="http://schemas.microsoft.com/office/drawing/2014/main" id="{5599682A-032E-4FD1-9DBF-66192D8E7A24}"/>
              </a:ext>
            </a:extLst>
          </p:cNvPr>
          <p:cNvSpPr/>
          <p:nvPr userDrawn="1"/>
        </p:nvSpPr>
        <p:spPr>
          <a:xfrm>
            <a:off x="6561" y="0"/>
            <a:ext cx="2543811" cy="28651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735" h="10964">
                <a:moveTo>
                  <a:pt x="0" y="0"/>
                </a:moveTo>
                <a:lnTo>
                  <a:pt x="9396" y="0"/>
                </a:lnTo>
                <a:lnTo>
                  <a:pt x="9410" y="50"/>
                </a:lnTo>
                <a:cubicBezTo>
                  <a:pt x="9621" y="818"/>
                  <a:pt x="9735" y="1632"/>
                  <a:pt x="9735" y="2475"/>
                </a:cubicBezTo>
                <a:cubicBezTo>
                  <a:pt x="9735" y="7163"/>
                  <a:pt x="6216" y="10964"/>
                  <a:pt x="1875" y="10964"/>
                </a:cubicBezTo>
                <a:cubicBezTo>
                  <a:pt x="1231" y="10964"/>
                  <a:pt x="604" y="10880"/>
                  <a:pt x="5" y="10722"/>
                </a:cubicBezTo>
                <a:lnTo>
                  <a:pt x="0" y="1072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altLang="en-US" sz="1404" dirty="0">
              <a:solidFill>
                <a:srgbClr val="C00000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7A7DCE6-3BBF-4062-BA7B-0FACA004AE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9501" y="3098800"/>
            <a:ext cx="4381500" cy="2865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1736C-96DC-9F4F-0B09-09007D5D9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956"/>
          <a:stretch/>
        </p:blipFill>
        <p:spPr>
          <a:xfrm>
            <a:off x="8654355" y="114916"/>
            <a:ext cx="3537647" cy="621846"/>
          </a:xfrm>
          <a:prstGeom prst="rect">
            <a:avLst/>
          </a:prstGeom>
        </p:spPr>
      </p:pic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FABA766-C950-E533-8F7E-E623A9DA5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12754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PERUSAHAN]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390B70DF-ED62-5ACC-8F58-8864C734E5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93268" y="198533"/>
            <a:ext cx="1720851" cy="4238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/>
            </a:lvl1pPr>
          </a:lstStyle>
          <a:p>
            <a:r>
              <a:rPr lang="id-ID" dirty="0"/>
              <a:t>[LOGO </a:t>
            </a:r>
            <a:r>
              <a:rPr lang="en-US" dirty="0"/>
              <a:t>CLIENT</a:t>
            </a:r>
            <a:r>
              <a:rPr lang="id-ID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4511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43FD6-263C-4F9B-D766-48EEEC814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/>
          <a:srcRect l="18636"/>
          <a:stretch/>
        </p:blipFill>
        <p:spPr>
          <a:xfrm>
            <a:off x="2" y="233570"/>
            <a:ext cx="1651247" cy="627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81558-C7E3-8AA5-49B5-A3EF6A872B5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" y="330150"/>
            <a:ext cx="1454915" cy="4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9" r:id="rId2"/>
    <p:sldLayoutId id="2147483688" r:id="rId3"/>
    <p:sldLayoutId id="2147483715" r:id="rId4"/>
    <p:sldLayoutId id="2147483714" r:id="rId5"/>
    <p:sldLayoutId id="2147483686" r:id="rId6"/>
    <p:sldLayoutId id="2147483684" r:id="rId7"/>
    <p:sldLayoutId id="2147483687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  <p:sldLayoutId id="2147483669" r:id="rId15"/>
    <p:sldLayoutId id="2147483693" r:id="rId16"/>
    <p:sldLayoutId id="2147483670" r:id="rId17"/>
    <p:sldLayoutId id="2147483671" r:id="rId18"/>
    <p:sldLayoutId id="2147483690" r:id="rId19"/>
    <p:sldLayoutId id="2147483691" r:id="rId20"/>
    <p:sldLayoutId id="2147483711" r:id="rId21"/>
    <p:sldLayoutId id="2147483712" r:id="rId22"/>
    <p:sldLayoutId id="2147483713" r:id="rId23"/>
    <p:sldLayoutId id="2147483698" r:id="rId24"/>
    <p:sldLayoutId id="2147483699" r:id="rId25"/>
  </p:sldLayoutIdLst>
  <p:txStyles>
    <p:titleStyle>
      <a:lvl1pPr algn="l" defTabSz="914398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9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8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9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7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6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6" indent="-228600" algn="l" defTabSz="9143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6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7" algn="l" defTabSz="9143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BBEC-4220-60D7-4B0C-9C3B0D67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035" y="2018591"/>
            <a:ext cx="5220283" cy="660215"/>
          </a:xfrm>
        </p:spPr>
        <p:txBody>
          <a:bodyPr/>
          <a:lstStyle/>
          <a:p>
            <a:r>
              <a:rPr lang="en-ID" altLang="ru-RU" dirty="0"/>
              <a:t>Merchant Registration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EDDD45-078F-42C1-BE39-240612B12E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5E3B3-6522-F0D8-6664-90E3D4A3FF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23/01/2023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E7710-4967-3702-24FD-27C0B816D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27" y="5048521"/>
            <a:ext cx="2565119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248" y="3206785"/>
            <a:ext cx="4759503" cy="706305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err="1">
                <a:cs typeface="Arial" panose="020B0604020202020204" pitchFamily="34" charset="0"/>
              </a:rPr>
              <a:t>Administator</a:t>
            </a:r>
            <a:r>
              <a:rPr lang="en-US" sz="4800" dirty="0">
                <a:cs typeface="Arial" panose="020B0604020202020204" pitchFamily="34" charset="0"/>
              </a:rPr>
              <a:t> Bank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26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928352" y="6021293"/>
            <a:ext cx="4697212" cy="37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Role User Admin Bank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9185A-E491-4DA6-9CD0-C9AB1A2B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70" y="2069564"/>
            <a:ext cx="7722550" cy="39517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55580-BEEA-455C-A459-BB73F35C6EF6}"/>
              </a:ext>
            </a:extLst>
          </p:cNvPr>
          <p:cNvSpPr/>
          <p:nvPr/>
        </p:nvSpPr>
        <p:spPr>
          <a:xfrm>
            <a:off x="733023" y="1138055"/>
            <a:ext cx="10523112" cy="37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Administator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bank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berfungsi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password dan username user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bank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endParaRPr lang="en-US" sz="140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82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903488" y="5365740"/>
            <a:ext cx="4633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 Bank Approval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item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Bank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080C6-A4D6-4776-B814-0636DC5B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96" y="1717494"/>
            <a:ext cx="2314899" cy="2610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3AD73-6062-4E0E-87CC-B7B0029D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94" y="1198273"/>
            <a:ext cx="7847707" cy="39694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391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778323" y="5391807"/>
            <a:ext cx="109818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 user PIC :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Pastikan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Bank Existing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Bank User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wilayah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</a:t>
            </a:r>
          </a:p>
          <a:p>
            <a:pPr marL="342899" indent="-342899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B2026-64DB-4463-806A-08C21AFD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1" y="1384300"/>
            <a:ext cx="5338926" cy="3238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E3D6A-E747-4AAB-A0D1-F274BB51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58" y="1250139"/>
            <a:ext cx="6119044" cy="30393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F6388-F10F-44EC-9E63-1BBAE8C3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03" y="4756961"/>
            <a:ext cx="3881577" cy="3775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AFA57-3A5B-466F-BB55-AFDAC49DB3FC}"/>
              </a:ext>
            </a:extLst>
          </p:cNvPr>
          <p:cNvSpPr/>
          <p:nvPr/>
        </p:nvSpPr>
        <p:spPr>
          <a:xfrm>
            <a:off x="778324" y="4127500"/>
            <a:ext cx="1950590" cy="25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98D41-6C3C-4268-BE8E-D6D521D759F8}"/>
              </a:ext>
            </a:extLst>
          </p:cNvPr>
          <p:cNvSpPr/>
          <p:nvPr/>
        </p:nvSpPr>
        <p:spPr>
          <a:xfrm>
            <a:off x="3574864" y="3428428"/>
            <a:ext cx="1950590" cy="25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CA09894-0AFC-462E-B4BE-A4E1A6DFFBBF}"/>
              </a:ext>
            </a:extLst>
          </p:cNvPr>
          <p:cNvCxnSpPr>
            <a:cxnSpLocks/>
            <a:stCxn id="10" idx="1"/>
            <a:endCxn id="8" idx="0"/>
          </p:cNvCxnSpPr>
          <p:nvPr/>
        </p:nvCxnSpPr>
        <p:spPr>
          <a:xfrm rot="10800000" flipV="1">
            <a:off x="2940092" y="3557809"/>
            <a:ext cx="634772" cy="1199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3C9B6E-3858-44F1-A6DA-9018EC0EC698}"/>
              </a:ext>
            </a:extLst>
          </p:cNvPr>
          <p:cNvSpPr/>
          <p:nvPr/>
        </p:nvSpPr>
        <p:spPr>
          <a:xfrm>
            <a:off x="6149294" y="3799903"/>
            <a:ext cx="2232706" cy="25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EC81BD-4BEB-4D69-8EC2-0A2502A6EA1E}"/>
              </a:ext>
            </a:extLst>
          </p:cNvPr>
          <p:cNvSpPr/>
          <p:nvPr/>
        </p:nvSpPr>
        <p:spPr>
          <a:xfrm>
            <a:off x="9486900" y="3152555"/>
            <a:ext cx="2128838" cy="228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2C8B53-0D6F-49F4-BD57-75A6895D5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503" y="4554774"/>
            <a:ext cx="3881577" cy="37754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77EEEA8-E01D-4A44-B5CF-5160D716A78A}"/>
              </a:ext>
            </a:extLst>
          </p:cNvPr>
          <p:cNvCxnSpPr>
            <a:cxnSpLocks/>
            <a:stCxn id="17" idx="1"/>
            <a:endCxn id="19" idx="0"/>
          </p:cNvCxnSpPr>
          <p:nvPr/>
        </p:nvCxnSpPr>
        <p:spPr>
          <a:xfrm rot="10800000" flipV="1">
            <a:off x="8985292" y="3266964"/>
            <a:ext cx="501608" cy="12878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0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45743" y="2949923"/>
            <a:ext cx="2500513" cy="706305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cs typeface="Arial" panose="020B0604020202020204" pitchFamily="34" charset="0"/>
              </a:rPr>
              <a:t>User PIC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422723" y="5572032"/>
            <a:ext cx="85434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masing-masing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branch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 user PIC :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Buka form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Bank Existing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lookup pada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PIC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list user-user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branch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9A07E-3020-4CFE-9DF4-DC946A0A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4" y="989114"/>
            <a:ext cx="6175498" cy="3763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6C7CD1-47B8-4D6D-A746-8FDA9B6A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93" y="1497857"/>
            <a:ext cx="7488243" cy="3862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83CCE-B602-4CE7-88E8-8DF5FB47D865}"/>
              </a:ext>
            </a:extLst>
          </p:cNvPr>
          <p:cNvSpPr/>
          <p:nvPr/>
        </p:nvSpPr>
        <p:spPr>
          <a:xfrm>
            <a:off x="647700" y="2032000"/>
            <a:ext cx="23241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6045" y="2872650"/>
            <a:ext cx="4113055" cy="706305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cs typeface="Arial" panose="020B0604020202020204" pitchFamily="34" charset="0"/>
              </a:rPr>
              <a:t>View </a:t>
            </a:r>
            <a:r>
              <a:rPr lang="en-US" sz="4800" dirty="0" err="1">
                <a:cs typeface="Arial" panose="020B0604020202020204" pitchFamily="34" charset="0"/>
              </a:rPr>
              <a:t>Dokumen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C44740-5F56-41C4-88BF-91CB83D9FE4F}"/>
              </a:ext>
            </a:extLst>
          </p:cNvPr>
          <p:cNvSpPr/>
          <p:nvPr/>
        </p:nvSpPr>
        <p:spPr>
          <a:xfrm>
            <a:off x="649488" y="5683240"/>
            <a:ext cx="4697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 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7C8A4-BEA1-4511-9DCB-5FA0BC9E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88" y="1384300"/>
            <a:ext cx="2641563" cy="3706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C6DED-03AB-40D5-A312-06E303F0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51" y="1241930"/>
            <a:ext cx="7960264" cy="42317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85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C44740-5F56-41C4-88BF-91CB83D9FE4F}"/>
              </a:ext>
            </a:extLst>
          </p:cNvPr>
          <p:cNvSpPr/>
          <p:nvPr/>
        </p:nvSpPr>
        <p:spPr>
          <a:xfrm>
            <a:off x="776488" y="5739823"/>
            <a:ext cx="63736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 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icon        pada list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format PDF, JPG, JPEG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4E3ED-EDAE-4824-B214-55EAD483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46" y="1118177"/>
            <a:ext cx="5754056" cy="4621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501901-36E9-43E0-A557-677994F4D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3" y="6424813"/>
            <a:ext cx="33342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9C796-F010-4F68-8973-6CFC5468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9" y="1514901"/>
            <a:ext cx="9084860" cy="5107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23178-6E6B-4C5C-A47E-A2BBF416888B}"/>
              </a:ext>
            </a:extLst>
          </p:cNvPr>
          <p:cNvSpPr/>
          <p:nvPr/>
        </p:nvSpPr>
        <p:spPr>
          <a:xfrm>
            <a:off x="1169158" y="1145569"/>
            <a:ext cx="4139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terbuka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browser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64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348A-3D95-400E-8CA3-2A45849A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Daftar Isi</a:t>
            </a:r>
            <a:br>
              <a:rPr lang="id-ID"/>
            </a:b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398A6-39EB-463E-9BEF-D213F794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334A34-6B72-C3B4-EA72-F4EDA03AF834}"/>
              </a:ext>
            </a:extLst>
          </p:cNvPr>
          <p:cNvSpPr>
            <a:spLocks noChangeAspect="1"/>
          </p:cNvSpPr>
          <p:nvPr/>
        </p:nvSpPr>
        <p:spPr>
          <a:xfrm>
            <a:off x="305735" y="1690688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id-ID" sz="2400" b="1" kern="0" dirty="0">
                <a:solidFill>
                  <a:prstClr val="white"/>
                </a:solidFill>
              </a:rPr>
              <a:t>1</a:t>
            </a:r>
            <a:endParaRPr 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64FC-B248-705E-AC50-05B87919D9D3}"/>
              </a:ext>
            </a:extLst>
          </p:cNvPr>
          <p:cNvSpPr/>
          <p:nvPr/>
        </p:nvSpPr>
        <p:spPr>
          <a:xfrm>
            <a:off x="923213" y="1713594"/>
            <a:ext cx="1645692" cy="5672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Alur Proses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965F1F-323B-12CE-3802-A422D66F2EFD}"/>
              </a:ext>
            </a:extLst>
          </p:cNvPr>
          <p:cNvSpPr/>
          <p:nvPr/>
        </p:nvSpPr>
        <p:spPr>
          <a:xfrm>
            <a:off x="916342" y="2691926"/>
            <a:ext cx="2944905" cy="4247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>
                <a:cs typeface="Arial" panose="020B0604020202020204" pitchFamily="34" charset="0"/>
              </a:rPr>
              <a:t>Registrasi</a:t>
            </a:r>
            <a:r>
              <a:rPr lang="en-US" sz="2400" dirty="0">
                <a:cs typeface="Arial" panose="020B0604020202020204" pitchFamily="34" charset="0"/>
              </a:rPr>
              <a:t> PIC Signed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E8DCCD-3676-BA74-92AA-7D24B5912F89}"/>
              </a:ext>
            </a:extLst>
          </p:cNvPr>
          <p:cNvSpPr>
            <a:spLocks noChangeAspect="1"/>
          </p:cNvSpPr>
          <p:nvPr/>
        </p:nvSpPr>
        <p:spPr>
          <a:xfrm>
            <a:off x="305735" y="2579183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id-ID" sz="2400" b="1" kern="0" dirty="0">
                <a:solidFill>
                  <a:prstClr val="white"/>
                </a:solidFill>
              </a:rPr>
              <a:t>2</a:t>
            </a:r>
            <a:endParaRPr 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3DA5FC-3FD3-ECB4-997B-3FF5B96A5D58}"/>
              </a:ext>
            </a:extLst>
          </p:cNvPr>
          <p:cNvSpPr>
            <a:spLocks noChangeAspect="1"/>
          </p:cNvSpPr>
          <p:nvPr/>
        </p:nvSpPr>
        <p:spPr>
          <a:xfrm>
            <a:off x="305735" y="3504217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id-ID" sz="2400" b="1" kern="0" dirty="0">
                <a:solidFill>
                  <a:prstClr val="white"/>
                </a:solidFill>
              </a:rPr>
              <a:t>3</a:t>
            </a:r>
            <a:endParaRPr 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A6A6A6-E575-5310-151B-5C16005A25F5}"/>
              </a:ext>
            </a:extLst>
          </p:cNvPr>
          <p:cNvSpPr txBox="1"/>
          <p:nvPr/>
        </p:nvSpPr>
        <p:spPr>
          <a:xfrm>
            <a:off x="838200" y="3615851"/>
            <a:ext cx="310118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SzPts val="3300"/>
            </a:pPr>
            <a:r>
              <a:rPr lang="en-US" sz="2400" dirty="0"/>
              <a:t> View Document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BB0363-4C6C-457D-AC2F-15849B6B3A3F}"/>
              </a:ext>
            </a:extLst>
          </p:cNvPr>
          <p:cNvSpPr>
            <a:spLocks noChangeAspect="1"/>
          </p:cNvSpPr>
          <p:nvPr/>
        </p:nvSpPr>
        <p:spPr>
          <a:xfrm>
            <a:off x="305735" y="4429252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CD437-7620-4E62-A5E4-6C56614D4F3D}"/>
              </a:ext>
            </a:extLst>
          </p:cNvPr>
          <p:cNvSpPr/>
          <p:nvPr/>
        </p:nvSpPr>
        <p:spPr>
          <a:xfrm>
            <a:off x="953735" y="4485070"/>
            <a:ext cx="1196087" cy="4247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Blacklist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A3173-8493-4C0D-BC39-E6993A8F8729}"/>
              </a:ext>
            </a:extLst>
          </p:cNvPr>
          <p:cNvSpPr>
            <a:spLocks noChangeAspect="1"/>
          </p:cNvSpPr>
          <p:nvPr/>
        </p:nvSpPr>
        <p:spPr>
          <a:xfrm>
            <a:off x="305735" y="5354287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20D475-A302-47A7-9E28-18919325CF8C}"/>
              </a:ext>
            </a:extLst>
          </p:cNvPr>
          <p:cNvSpPr/>
          <p:nvPr/>
        </p:nvSpPr>
        <p:spPr>
          <a:xfrm>
            <a:off x="6477767" y="1725059"/>
            <a:ext cx="1931128" cy="5672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Default Field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855AE0-C2DF-4D2E-B42E-D061ADCBAC2F}"/>
              </a:ext>
            </a:extLst>
          </p:cNvPr>
          <p:cNvSpPr>
            <a:spLocks noChangeAspect="1"/>
          </p:cNvSpPr>
          <p:nvPr/>
        </p:nvSpPr>
        <p:spPr>
          <a:xfrm>
            <a:off x="5829767" y="1678649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6C739-6C10-44C4-8502-B17C34202A52}"/>
              </a:ext>
            </a:extLst>
          </p:cNvPr>
          <p:cNvSpPr/>
          <p:nvPr/>
        </p:nvSpPr>
        <p:spPr>
          <a:xfrm>
            <a:off x="942364" y="5394677"/>
            <a:ext cx="1931128" cy="5672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Analyst Bank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B2CBD-1476-41D4-9475-2EEEDD3D39FC}"/>
              </a:ext>
            </a:extLst>
          </p:cNvPr>
          <p:cNvSpPr>
            <a:spLocks noChangeAspect="1"/>
          </p:cNvSpPr>
          <p:nvPr/>
        </p:nvSpPr>
        <p:spPr>
          <a:xfrm>
            <a:off x="5829767" y="2579183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614EB6-1867-444F-B16E-E8150F50B10B}"/>
              </a:ext>
            </a:extLst>
          </p:cNvPr>
          <p:cNvSpPr/>
          <p:nvPr/>
        </p:nvSpPr>
        <p:spPr>
          <a:xfrm>
            <a:off x="6477767" y="2706497"/>
            <a:ext cx="2502460" cy="4794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Copy </a:t>
            </a:r>
            <a:r>
              <a:rPr lang="en-US" sz="2400" dirty="0" err="1">
                <a:cs typeface="Arial" panose="020B0604020202020204" pitchFamily="34" charset="0"/>
              </a:rPr>
              <a:t>tiket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massal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78BBB1F-1D57-400B-8C77-EBDB552EC2EE}"/>
              </a:ext>
            </a:extLst>
          </p:cNvPr>
          <p:cNvSpPr>
            <a:spLocks noChangeAspect="1"/>
          </p:cNvSpPr>
          <p:nvPr/>
        </p:nvSpPr>
        <p:spPr>
          <a:xfrm>
            <a:off x="5829767" y="3504217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026715-4DF6-4727-83F5-B15E23815465}"/>
              </a:ext>
            </a:extLst>
          </p:cNvPr>
          <p:cNvSpPr/>
          <p:nvPr/>
        </p:nvSpPr>
        <p:spPr>
          <a:xfrm>
            <a:off x="6477769" y="3588468"/>
            <a:ext cx="4481385" cy="4794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Show MDR, Terminal, dan Feature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81FC4E-04ED-4213-903F-ECAC403504AB}"/>
              </a:ext>
            </a:extLst>
          </p:cNvPr>
          <p:cNvSpPr>
            <a:spLocks noChangeAspect="1"/>
          </p:cNvSpPr>
          <p:nvPr/>
        </p:nvSpPr>
        <p:spPr>
          <a:xfrm>
            <a:off x="5829767" y="4434913"/>
            <a:ext cx="648000" cy="648000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E7B31-7500-4307-91FD-5C3D615E7AA8}"/>
              </a:ext>
            </a:extLst>
          </p:cNvPr>
          <p:cNvSpPr/>
          <p:nvPr/>
        </p:nvSpPr>
        <p:spPr>
          <a:xfrm>
            <a:off x="6477768" y="4520696"/>
            <a:ext cx="3021075" cy="4794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Role Admin User Bank</a:t>
            </a:r>
            <a:endParaRPr lang="id-ID" sz="2400" dirty="0"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91A1DF-A8D2-4AC2-B7B8-4727C672AF14}"/>
              </a:ext>
            </a:extLst>
          </p:cNvPr>
          <p:cNvSpPr>
            <a:spLocks noChangeAspect="1"/>
          </p:cNvSpPr>
          <p:nvPr/>
        </p:nvSpPr>
        <p:spPr>
          <a:xfrm>
            <a:off x="5772000" y="5286463"/>
            <a:ext cx="763534" cy="763534"/>
          </a:xfrm>
          <a:prstGeom prst="ellipse">
            <a:avLst/>
          </a:prstGeom>
          <a:solidFill>
            <a:srgbClr val="00B0F0">
              <a:alpha val="90000"/>
            </a:srgb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98" latinLnBrk="1">
              <a:defRPr/>
            </a:pPr>
            <a:r>
              <a:rPr lang="en-US" sz="2400" b="1" kern="0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F0A342-F9FC-4BEA-87E9-EF66E42A606C}"/>
              </a:ext>
            </a:extLst>
          </p:cNvPr>
          <p:cNvSpPr/>
          <p:nvPr/>
        </p:nvSpPr>
        <p:spPr>
          <a:xfrm>
            <a:off x="6535534" y="5394677"/>
            <a:ext cx="3021075" cy="4794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cs typeface="Arial" panose="020B0604020202020204" pitchFamily="34" charset="0"/>
              </a:rPr>
              <a:t>Proses </a:t>
            </a:r>
            <a:r>
              <a:rPr lang="en-US" sz="2400" dirty="0" err="1">
                <a:cs typeface="Arial" panose="020B0604020202020204" pitchFamily="34" charset="0"/>
              </a:rPr>
              <a:t>DigiSign</a:t>
            </a:r>
            <a:r>
              <a:rPr lang="en-US" sz="2400" dirty="0">
                <a:cs typeface="Arial" panose="020B0604020202020204" pitchFamily="34" charset="0"/>
              </a:rPr>
              <a:t> Privy</a:t>
            </a:r>
            <a:endParaRPr lang="id-ID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23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6045" y="2872650"/>
            <a:ext cx="5613740" cy="706305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 err="1">
                <a:cs typeface="Arial" panose="020B0604020202020204" pitchFamily="34" charset="0"/>
              </a:rPr>
              <a:t>Blakclist</a:t>
            </a:r>
            <a:r>
              <a:rPr lang="en-US" sz="4800" dirty="0">
                <a:cs typeface="Arial" panose="020B0604020202020204" pitchFamily="34" charset="0"/>
              </a:rPr>
              <a:t> To Review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DFF05-5C94-48DA-A1BF-5B00C4281520}"/>
              </a:ext>
            </a:extLst>
          </p:cNvPr>
          <p:cNvSpPr/>
          <p:nvPr/>
        </p:nvSpPr>
        <p:spPr>
          <a:xfrm>
            <a:off x="311495" y="4713607"/>
            <a:ext cx="55167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group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QAM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form edit Merchant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Fl Blacklist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Sync Blacklist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Record blacklist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list pada tab Review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AE048D-51AA-4264-9F56-F69D9F047EB6}"/>
              </a:ext>
            </a:extLst>
          </p:cNvPr>
          <p:cNvGrpSpPr/>
          <p:nvPr/>
        </p:nvGrpSpPr>
        <p:grpSpPr>
          <a:xfrm>
            <a:off x="266972" y="1286469"/>
            <a:ext cx="5829028" cy="3221681"/>
            <a:chOff x="790136" y="1512825"/>
            <a:chExt cx="5829028" cy="3221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1DD578-AB7E-418D-A22F-60E7090E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136" y="1512825"/>
              <a:ext cx="5829028" cy="322168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DCB118-FA28-4B76-9261-8547713878FE}"/>
                </a:ext>
              </a:extLst>
            </p:cNvPr>
            <p:cNvSpPr/>
            <p:nvPr/>
          </p:nvSpPr>
          <p:spPr>
            <a:xfrm>
              <a:off x="1405719" y="4214813"/>
              <a:ext cx="870756" cy="2238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3A7997-E3E9-4DE1-A1D7-EEC8D503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72" y="1286469"/>
            <a:ext cx="5810857" cy="42850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41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9130" y="2709954"/>
            <a:ext cx="5613740" cy="143809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Role Analyst Bank BRI dan BNI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3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Analyst Bank BRI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8067A3-DB4B-43D5-B016-1E9C0F97C45E}"/>
              </a:ext>
            </a:extLst>
          </p:cNvPr>
          <p:cNvSpPr/>
          <p:nvPr/>
        </p:nvSpPr>
        <p:spPr>
          <a:xfrm>
            <a:off x="351690" y="5298463"/>
            <a:ext cx="11198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merchant yang Status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Pending Approval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BRI dan BNI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Member 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DF057-03A8-4BC3-8760-AB98AC7C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9" y="1386749"/>
            <a:ext cx="5339338" cy="3705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AFCB8B-E571-450E-AE42-F164AD5C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6749"/>
            <a:ext cx="5376332" cy="3705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719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106" y="204098"/>
            <a:ext cx="4553787" cy="7196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Analyst Bank BNI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8067A3-DB4B-43D5-B016-1E9C0F97C45E}"/>
              </a:ext>
            </a:extLst>
          </p:cNvPr>
          <p:cNvSpPr/>
          <p:nvPr/>
        </p:nvSpPr>
        <p:spPr>
          <a:xfrm>
            <a:off x="351690" y="5298463"/>
            <a:ext cx="11198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merchant yang Status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Pending Approval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BRI dan BNI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Analyst Member 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dahulu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DF057-03A8-4BC3-8760-AB98AC7C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9" y="1386749"/>
            <a:ext cx="5339338" cy="3705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AFCB8B-E571-450E-AE42-F164AD5C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6749"/>
            <a:ext cx="5376332" cy="3705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833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162E5-CF6B-442F-9D04-6EB21A9BF2FF}"/>
              </a:ext>
            </a:extLst>
          </p:cNvPr>
          <p:cNvSpPr txBox="1"/>
          <p:nvPr/>
        </p:nvSpPr>
        <p:spPr>
          <a:xfrm>
            <a:off x="673498" y="4995968"/>
            <a:ext cx="1054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Bank BRI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Rekomandasi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Approve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Rekomandasi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Reject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 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daftarkan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14D0B-E2D3-4174-A947-72BAEBD2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02" y="1277257"/>
            <a:ext cx="10572595" cy="3436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7712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B162E5-CF6B-442F-9D04-6EB21A9BF2FF}"/>
              </a:ext>
            </a:extLst>
          </p:cNvPr>
          <p:cNvSpPr txBox="1"/>
          <p:nvPr/>
        </p:nvSpPr>
        <p:spPr>
          <a:xfrm>
            <a:off x="6843546" y="3494538"/>
            <a:ext cx="4765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Bank BRI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 Assignment Group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Payment Acc Branch.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518C03-7296-4FD9-8B2F-4ACAE7D50DE0}"/>
              </a:ext>
            </a:extLst>
          </p:cNvPr>
          <p:cNvGrpSpPr/>
          <p:nvPr/>
        </p:nvGrpSpPr>
        <p:grpSpPr>
          <a:xfrm>
            <a:off x="446841" y="1377719"/>
            <a:ext cx="6396705" cy="4950510"/>
            <a:chOff x="1073349" y="1174519"/>
            <a:chExt cx="5649159" cy="45089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C95A60-6219-4CDC-A684-2EEBBF7B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349" y="1174519"/>
              <a:ext cx="5649159" cy="45089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832C18-040F-4874-9E8B-C4E452839BFB}"/>
                </a:ext>
              </a:extLst>
            </p:cNvPr>
            <p:cNvSpPr/>
            <p:nvPr/>
          </p:nvSpPr>
          <p:spPr>
            <a:xfrm>
              <a:off x="1119116" y="1937982"/>
              <a:ext cx="2565780" cy="232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F68DBF-835F-45CF-9467-77434087F2B5}"/>
                </a:ext>
              </a:extLst>
            </p:cNvPr>
            <p:cNvSpPr/>
            <p:nvPr/>
          </p:nvSpPr>
          <p:spPr>
            <a:xfrm>
              <a:off x="3897928" y="2372144"/>
              <a:ext cx="2565780" cy="232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207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8736" y="3069477"/>
            <a:ext cx="3474527" cy="719046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Default Field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7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093" y="100646"/>
            <a:ext cx="4619816" cy="9233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All Category, Field QR Payment default </a:t>
            </a:r>
            <a:r>
              <a:rPr lang="en-US" sz="2800" dirty="0" err="1"/>
              <a:t>H+n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5211C-D290-4BB1-AB7D-639DF84373B6}"/>
              </a:ext>
            </a:extLst>
          </p:cNvPr>
          <p:cNvSpPr/>
          <p:nvPr/>
        </p:nvSpPr>
        <p:spPr>
          <a:xfrm>
            <a:off x="776487" y="5325778"/>
            <a:ext cx="5319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 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check pada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 menu 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4DE29-5C12-4F6F-BC6A-A55D96CF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4" y="1398584"/>
            <a:ext cx="2286319" cy="3277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EE2F-F9BB-49A3-9A5F-409CA183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6" y="1256959"/>
            <a:ext cx="7307567" cy="3849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943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5631-9906-42D0-85B9-42177907E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4"/>
          <a:stretch/>
        </p:blipFill>
        <p:spPr>
          <a:xfrm>
            <a:off x="508000" y="1488367"/>
            <a:ext cx="3177285" cy="28686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E0A40B-327F-49D4-BAC1-EF7A129BCDF3}"/>
              </a:ext>
            </a:extLst>
          </p:cNvPr>
          <p:cNvGrpSpPr/>
          <p:nvPr/>
        </p:nvGrpSpPr>
        <p:grpSpPr>
          <a:xfrm>
            <a:off x="3685285" y="1235206"/>
            <a:ext cx="7744906" cy="4134427"/>
            <a:chOff x="3685285" y="1235206"/>
            <a:chExt cx="7744906" cy="4134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C321D-F21D-4406-B7F8-CFEAB8D63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285" y="1235206"/>
              <a:ext cx="7744906" cy="41344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452B74-8C18-4DBD-8F08-D564F05701FB}"/>
                </a:ext>
              </a:extLst>
            </p:cNvPr>
            <p:cNvSpPr/>
            <p:nvPr/>
          </p:nvSpPr>
          <p:spPr>
            <a:xfrm>
              <a:off x="4368800" y="5021943"/>
              <a:ext cx="3004457" cy="2977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50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1D65858-08C2-4E46-AB49-89FBABDB38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" b="3873"/>
          <a:stretch>
            <a:fillRect/>
          </a:stretch>
        </p:blipFill>
        <p:spPr>
          <a:xfrm>
            <a:off x="0" y="1455667"/>
            <a:ext cx="6264322" cy="367589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0D716D-4E15-4A9E-A40A-986FD30D7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75" y="2582546"/>
            <a:ext cx="5169329" cy="14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21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093" y="100646"/>
            <a:ext cx="4619816" cy="9233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NPG Info default: </a:t>
            </a:r>
            <a:r>
              <a:rPr lang="en-US" sz="2800" dirty="0" err="1"/>
              <a:t>Altajasa</a:t>
            </a:r>
            <a:r>
              <a:rPr lang="en-US" sz="2800" dirty="0"/>
              <a:t>, </a:t>
            </a:r>
            <a:r>
              <a:rPr lang="en-US" sz="2800" dirty="0" err="1"/>
              <a:t>Rintis</a:t>
            </a:r>
            <a:r>
              <a:rPr lang="en-US" sz="2800" dirty="0"/>
              <a:t>, JPN (Tab Others)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5211C-D290-4BB1-AB7D-639DF84373B6}"/>
              </a:ext>
            </a:extLst>
          </p:cNvPr>
          <p:cNvSpPr/>
          <p:nvPr/>
        </p:nvSpPr>
        <p:spPr>
          <a:xfrm>
            <a:off x="776487" y="5325778"/>
            <a:ext cx="5319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 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check pada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Tab menu Other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4DE29-5C12-4F6F-BC6A-A55D96CF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4" y="1398584"/>
            <a:ext cx="2286319" cy="3277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EE2F-F9BB-49A3-9A5F-409CA183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6" y="1256959"/>
            <a:ext cx="7307567" cy="3849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083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5631-9906-42D0-85B9-42177907E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4"/>
          <a:stretch/>
        </p:blipFill>
        <p:spPr>
          <a:xfrm>
            <a:off x="508000" y="1488367"/>
            <a:ext cx="3177285" cy="28686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0C321D-F21D-4406-B7F8-CFEAB8D6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19" y="1235206"/>
            <a:ext cx="7744906" cy="41344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452B74-8C18-4DBD-8F08-D564F05701FB}"/>
              </a:ext>
            </a:extLst>
          </p:cNvPr>
          <p:cNvSpPr/>
          <p:nvPr/>
        </p:nvSpPr>
        <p:spPr>
          <a:xfrm>
            <a:off x="8117840" y="4208148"/>
            <a:ext cx="3004457" cy="6991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1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33" y="145156"/>
            <a:ext cx="7828087" cy="9233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Payment Acc Branch </a:t>
            </a:r>
            <a:r>
              <a:rPr lang="en-US" sz="2800" dirty="0" err="1"/>
              <a:t>terisi</a:t>
            </a:r>
            <a:r>
              <a:rPr lang="en-US" sz="2800" dirty="0"/>
              <a:t>, </a:t>
            </a:r>
            <a:r>
              <a:rPr lang="en-US" sz="2800" dirty="0" err="1"/>
              <a:t>otomatis</a:t>
            </a:r>
            <a:r>
              <a:rPr lang="en-US" sz="2800" dirty="0"/>
              <a:t> Location dan Acquisition Branch </a:t>
            </a:r>
            <a:r>
              <a:rPr lang="en-US" sz="2800" dirty="0" err="1"/>
              <a:t>mengikuti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5211C-D290-4BB1-AB7D-639DF84373B6}"/>
              </a:ext>
            </a:extLst>
          </p:cNvPr>
          <p:cNvSpPr/>
          <p:nvPr/>
        </p:nvSpPr>
        <p:spPr>
          <a:xfrm>
            <a:off x="776487" y="5325778"/>
            <a:ext cx="99233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Edit Member Bank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Payment Account 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Location 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Acquisition 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4DE29-5C12-4F6F-BC6A-A55D96CF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4" y="1398584"/>
            <a:ext cx="2286319" cy="3277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EE2F-F9BB-49A3-9A5F-409CA183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6" y="1256959"/>
            <a:ext cx="7307567" cy="3849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6554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B8D4-C6BC-4579-99A0-75519CFA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82" y="1194876"/>
            <a:ext cx="6586688" cy="4206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CDD2B-1238-4D01-807B-2C382D58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95" y="2224584"/>
            <a:ext cx="6386858" cy="4067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857594-9E93-4738-AAA2-0C75D75CB0EF}"/>
              </a:ext>
            </a:extLst>
          </p:cNvPr>
          <p:cNvSpPr/>
          <p:nvPr/>
        </p:nvSpPr>
        <p:spPr>
          <a:xfrm>
            <a:off x="5158739" y="5048250"/>
            <a:ext cx="2988973" cy="956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53E0B1-D1F2-4B42-B848-C604729659F5}"/>
              </a:ext>
            </a:extLst>
          </p:cNvPr>
          <p:cNvSpPr/>
          <p:nvPr/>
        </p:nvSpPr>
        <p:spPr>
          <a:xfrm>
            <a:off x="8382000" y="2625091"/>
            <a:ext cx="2879041" cy="468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04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84B645F9-3B99-47D5-B35A-6EA173B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33" y="145156"/>
            <a:ext cx="7828087" cy="9233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Mirroring Company Type </a:t>
            </a:r>
            <a:r>
              <a:rPr lang="en-US" sz="2800" dirty="0" err="1"/>
              <a:t>dokumen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field Company Type di Tab Other</a:t>
            </a:r>
            <a:endParaRPr lang="en-ID" sz="2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6D694F-9BFF-4C8D-B83E-2B4AA150BB15}"/>
              </a:ext>
            </a:extLst>
          </p:cNvPr>
          <p:cNvGrpSpPr/>
          <p:nvPr/>
        </p:nvGrpSpPr>
        <p:grpSpPr>
          <a:xfrm>
            <a:off x="801887" y="5545974"/>
            <a:ext cx="5637961" cy="1077218"/>
            <a:chOff x="776487" y="5325778"/>
            <a:chExt cx="5637961" cy="10772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C4C59-1A59-424E-B4EC-AF3D44F7BEED}"/>
                </a:ext>
              </a:extLst>
            </p:cNvPr>
            <p:cNvSpPr/>
            <p:nvPr/>
          </p:nvSpPr>
          <p:spPr>
            <a:xfrm>
              <a:off x="776487" y="5325778"/>
              <a:ext cx="563796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899" indent="-342899">
                <a:buFont typeface="+mj-lt"/>
                <a:buAutoNum type="arabicPeriod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Pilih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menu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Merchant Registration</a:t>
              </a:r>
            </a:p>
            <a:p>
              <a:pPr marL="342899" indent="-342899">
                <a:buFont typeface="+mj-lt"/>
                <a:buAutoNum type="arabicPeriod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Pilih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sub menu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Merchant Registration </a:t>
              </a:r>
            </a:p>
            <a:p>
              <a:pPr marL="342899" indent="-342899">
                <a:buFont typeface="+mj-lt"/>
                <a:buAutoNum type="arabicPeriod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Klik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button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Add 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show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Merchant Registration</a:t>
              </a:r>
            </a:p>
            <a:p>
              <a:pPr marL="342899" indent="-342899">
                <a:buFont typeface="+mj-lt"/>
                <a:buAutoNum type="arabicPeriod"/>
              </a:pP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Klik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button pada tab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Document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upload file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87B4B40-1507-4F6D-B9FC-9FC3C69E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575" y="6090907"/>
              <a:ext cx="390580" cy="25721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FDD15D-AC42-4345-A26E-61C603AB5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36" y="1312026"/>
            <a:ext cx="6531463" cy="40665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224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B957F-D70D-4B22-85A2-03F89E1D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4" y="1271460"/>
            <a:ext cx="5995113" cy="36307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F78D19-96B0-4CDA-8918-92169DDA3BD3}"/>
              </a:ext>
            </a:extLst>
          </p:cNvPr>
          <p:cNvSpPr/>
          <p:nvPr/>
        </p:nvSpPr>
        <p:spPr>
          <a:xfrm>
            <a:off x="778594" y="5565570"/>
            <a:ext cx="5637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Company Type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form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File Upload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upload file,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FCA988-15EC-4BB0-9133-81DB4B60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351" y="1603145"/>
            <a:ext cx="6213275" cy="363074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1118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F78D19-96B0-4CDA-8918-92169DDA3BD3}"/>
              </a:ext>
            </a:extLst>
          </p:cNvPr>
          <p:cNvSpPr/>
          <p:nvPr/>
        </p:nvSpPr>
        <p:spPr>
          <a:xfrm>
            <a:off x="6255253" y="1775361"/>
            <a:ext cx="56379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upload pada tab Document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tab Other pada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Company Type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mirroring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Company Type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Upload File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56221-0F70-4E74-824B-A37BC0E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86" y="1409700"/>
            <a:ext cx="5416214" cy="4974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3FDAD-5AA3-4AA9-935B-DDD3AC11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63" y="4306767"/>
            <a:ext cx="6973273" cy="172426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54526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133" y="145156"/>
            <a:ext cx="7828087" cy="9233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Default MCC Master </a:t>
            </a:r>
            <a:r>
              <a:rPr lang="en-US" sz="2800" dirty="0" err="1"/>
              <a:t>otomatis</a:t>
            </a:r>
            <a:r>
              <a:rPr lang="en-US" sz="2800" dirty="0"/>
              <a:t> </a:t>
            </a:r>
            <a:r>
              <a:rPr lang="en-US" sz="2800" dirty="0" err="1"/>
              <a:t>mengikuti</a:t>
            </a:r>
            <a:r>
              <a:rPr lang="en-US" sz="2800" dirty="0"/>
              <a:t> </a:t>
            </a:r>
            <a:r>
              <a:rPr lang="en-US" sz="2800" dirty="0" err="1"/>
              <a:t>isian</a:t>
            </a:r>
            <a:r>
              <a:rPr lang="en-US" sz="2800" dirty="0"/>
              <a:t> MCC Visa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5211C-D290-4BB1-AB7D-639DF84373B6}"/>
              </a:ext>
            </a:extLst>
          </p:cNvPr>
          <p:cNvSpPr/>
          <p:nvPr/>
        </p:nvSpPr>
        <p:spPr>
          <a:xfrm>
            <a:off x="776486" y="5325778"/>
            <a:ext cx="104249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MCC Visa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MCC Master Card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otomatis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isian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MCC Visa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4DE29-5C12-4F6F-BC6A-A55D96CF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4" y="1398584"/>
            <a:ext cx="2286319" cy="3277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EE2F-F9BB-49A3-9A5F-409CA183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6" y="1256959"/>
            <a:ext cx="7307567" cy="3849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2834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B09E9-AFD1-44E7-8AE9-F66E0620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4" y="1522102"/>
            <a:ext cx="5507526" cy="34993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B5A77-E63F-4C21-BBDC-80D58EF2B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726" y="1522102"/>
            <a:ext cx="5663100" cy="356165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8F633C-7299-4A7B-AA87-7763D6167D04}"/>
              </a:ext>
            </a:extLst>
          </p:cNvPr>
          <p:cNvSpPr/>
          <p:nvPr/>
        </p:nvSpPr>
        <p:spPr>
          <a:xfrm>
            <a:off x="547200" y="3119438"/>
            <a:ext cx="2383326" cy="7159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70310-4F53-4B04-8636-490609009C96}"/>
              </a:ext>
            </a:extLst>
          </p:cNvPr>
          <p:cNvSpPr/>
          <p:nvPr/>
        </p:nvSpPr>
        <p:spPr>
          <a:xfrm>
            <a:off x="6146800" y="3151188"/>
            <a:ext cx="2421426" cy="71596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32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927" y="349473"/>
            <a:ext cx="5764146" cy="46166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Bank Account dan Clearing Code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5211C-D290-4BB1-AB7D-639DF84373B6}"/>
              </a:ext>
            </a:extLst>
          </p:cNvPr>
          <p:cNvSpPr/>
          <p:nvPr/>
        </p:nvSpPr>
        <p:spPr>
          <a:xfrm>
            <a:off x="776487" y="5185088"/>
            <a:ext cx="9923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 Registration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Edit Member Bank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Bank Account, Clearing Code, Result, Settlement Trust, Aggregation Unit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otomatis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4DE29-5C12-4F6F-BC6A-A55D96CF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74" y="1398584"/>
            <a:ext cx="2286319" cy="3277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EE2F-F9BB-49A3-9A5F-409CA183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6" y="1256959"/>
            <a:ext cx="7307567" cy="3849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908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7589" y="3075850"/>
            <a:ext cx="4996824" cy="706305"/>
          </a:xfrm>
        </p:spPr>
        <p:txBody>
          <a:bodyPr/>
          <a:lstStyle/>
          <a:p>
            <a:pPr marL="0" indent="0">
              <a:buNone/>
            </a:pPr>
            <a:r>
              <a:rPr lang="en-ID" sz="4800" dirty="0">
                <a:latin typeface="Arial" panose="020B0604020202020204" pitchFamily="34" charset="0"/>
                <a:cs typeface="Arial" panose="020B0604020202020204" pitchFamily="34" charset="0"/>
              </a:rPr>
              <a:t>ALUR PROSES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9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927" y="349473"/>
            <a:ext cx="5764146" cy="46166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Bank Account dan Clearing Code</a:t>
            </a:r>
            <a:endParaRPr lang="en-ID" sz="28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B93850D-D798-468B-96D1-474E63A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729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defTabSz="91439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56AC4-D7B9-4373-A29B-7F4BC67EC49E}"/>
              </a:ext>
            </a:extLst>
          </p:cNvPr>
          <p:cNvGrpSpPr/>
          <p:nvPr/>
        </p:nvGrpSpPr>
        <p:grpSpPr>
          <a:xfrm>
            <a:off x="228600" y="1833658"/>
            <a:ext cx="5652568" cy="3805142"/>
            <a:chOff x="382068" y="1414013"/>
            <a:chExt cx="5345632" cy="34086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3DD964-05FD-4040-B4E2-A5606C7B9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068" y="1414013"/>
              <a:ext cx="5345632" cy="3408611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F3E4F8-BD01-4C88-9706-830F76D0BD05}"/>
                </a:ext>
              </a:extLst>
            </p:cNvPr>
            <p:cNvSpPr/>
            <p:nvPr/>
          </p:nvSpPr>
          <p:spPr>
            <a:xfrm>
              <a:off x="673100" y="1752600"/>
              <a:ext cx="2108200" cy="1905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9E1F1-2BBE-40ED-8C87-E2F983D4FA4E}"/>
                </a:ext>
              </a:extLst>
            </p:cNvPr>
            <p:cNvSpPr/>
            <p:nvPr/>
          </p:nvSpPr>
          <p:spPr>
            <a:xfrm>
              <a:off x="673100" y="2162175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71D4BD-99BC-43C5-B357-1518A44DFE15}"/>
                </a:ext>
              </a:extLst>
            </p:cNvPr>
            <p:cNvSpPr/>
            <p:nvPr/>
          </p:nvSpPr>
          <p:spPr>
            <a:xfrm>
              <a:off x="673100" y="2386269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07D38E-DE11-48E8-AC3F-1CFAFA17F87A}"/>
                </a:ext>
              </a:extLst>
            </p:cNvPr>
            <p:cNvSpPr/>
            <p:nvPr/>
          </p:nvSpPr>
          <p:spPr>
            <a:xfrm>
              <a:off x="720725" y="3161791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49FE8F-ACF9-47C6-BC94-4335DF11C249}"/>
                </a:ext>
              </a:extLst>
            </p:cNvPr>
            <p:cNvSpPr/>
            <p:nvPr/>
          </p:nvSpPr>
          <p:spPr>
            <a:xfrm>
              <a:off x="606426" y="3552833"/>
              <a:ext cx="2174874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DEBEB8-7CA0-4A9F-B0A8-71EA74AA1A9D}"/>
                </a:ext>
              </a:extLst>
            </p:cNvPr>
            <p:cNvSpPr/>
            <p:nvPr/>
          </p:nvSpPr>
          <p:spPr>
            <a:xfrm>
              <a:off x="3194875" y="2519617"/>
              <a:ext cx="1777173" cy="3902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F3C2D4-1655-4D10-92EC-B696B297D1C5}"/>
              </a:ext>
            </a:extLst>
          </p:cNvPr>
          <p:cNvGrpSpPr/>
          <p:nvPr/>
        </p:nvGrpSpPr>
        <p:grpSpPr>
          <a:xfrm>
            <a:off x="6096000" y="1414014"/>
            <a:ext cx="5867400" cy="3919986"/>
            <a:chOff x="6096000" y="1414014"/>
            <a:chExt cx="5499100" cy="34605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4670D9-E583-4F31-95E7-C2FC127D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4014"/>
              <a:ext cx="5499100" cy="346058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A71FBD-9966-4038-B66C-CD6275BECCB9}"/>
                </a:ext>
              </a:extLst>
            </p:cNvPr>
            <p:cNvSpPr/>
            <p:nvPr/>
          </p:nvSpPr>
          <p:spPr>
            <a:xfrm>
              <a:off x="6406907" y="1765300"/>
              <a:ext cx="2108200" cy="1905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2990B9-1262-4C6D-BBAD-FB431F56F7CB}"/>
                </a:ext>
              </a:extLst>
            </p:cNvPr>
            <p:cNvSpPr/>
            <p:nvPr/>
          </p:nvSpPr>
          <p:spPr>
            <a:xfrm>
              <a:off x="6432307" y="2162175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01571-511E-41DB-9B1C-94B1736B29A0}"/>
                </a:ext>
              </a:extLst>
            </p:cNvPr>
            <p:cNvSpPr/>
            <p:nvPr/>
          </p:nvSpPr>
          <p:spPr>
            <a:xfrm>
              <a:off x="6432307" y="2386269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05CB17-BE94-428B-8B9E-6ECB1D2745D7}"/>
                </a:ext>
              </a:extLst>
            </p:cNvPr>
            <p:cNvSpPr/>
            <p:nvPr/>
          </p:nvSpPr>
          <p:spPr>
            <a:xfrm>
              <a:off x="6486282" y="3198951"/>
              <a:ext cx="2108200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209B19B-BC4D-43AA-B0BA-AF4F42487F99}"/>
                </a:ext>
              </a:extLst>
            </p:cNvPr>
            <p:cNvSpPr/>
            <p:nvPr/>
          </p:nvSpPr>
          <p:spPr>
            <a:xfrm>
              <a:off x="6321183" y="3597283"/>
              <a:ext cx="2174874" cy="20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8C73D8-1758-4135-A1B0-8B2DAD58CCDA}"/>
                </a:ext>
              </a:extLst>
            </p:cNvPr>
            <p:cNvSpPr/>
            <p:nvPr/>
          </p:nvSpPr>
          <p:spPr>
            <a:xfrm>
              <a:off x="8954082" y="2519617"/>
              <a:ext cx="1777173" cy="3902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2237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9845" y="2705034"/>
            <a:ext cx="4512309" cy="144793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Export/import </a:t>
            </a:r>
            <a:r>
              <a:rPr lang="en-US" sz="4800" dirty="0" err="1">
                <a:cs typeface="Arial" panose="020B0604020202020204" pitchFamily="34" charset="0"/>
              </a:rPr>
              <a:t>massal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CB99D-3A8A-4107-B7A9-B2D91BAE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29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85010-CA23-4535-B026-916A9152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33" y="1321214"/>
            <a:ext cx="2305372" cy="39153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C10E0-6297-472A-936F-31D943FD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51" y="1964240"/>
            <a:ext cx="4763165" cy="2629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776487" y="5325778"/>
            <a:ext cx="5078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Export/Import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Data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“TR_MERCHANT_REGISTRATION”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15F49A5-5056-43F4-88F7-97405D8AC189}"/>
              </a:ext>
            </a:extLst>
          </p:cNvPr>
          <p:cNvSpPr txBox="1">
            <a:spLocks/>
          </p:cNvSpPr>
          <p:nvPr/>
        </p:nvSpPr>
        <p:spPr>
          <a:xfrm>
            <a:off x="5133022" y="129658"/>
            <a:ext cx="192595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cs typeface="Arial" panose="020B0604020202020204" pitchFamily="34" charset="0"/>
              </a:rPr>
              <a:t>Export</a:t>
            </a:r>
            <a:endParaRPr lang="id-ID" sz="4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489884" y="1383352"/>
            <a:ext cx="4600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Export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list field-field pada table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Merchant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Multiple Sheet Relation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mengunduh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template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Download Template Multiple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8C5C0-E229-4F12-BCF3-CDA208648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42"/>
          <a:stretch/>
        </p:blipFill>
        <p:spPr>
          <a:xfrm>
            <a:off x="5568287" y="1269803"/>
            <a:ext cx="5835023" cy="5191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0485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749191" y="1124044"/>
            <a:ext cx="6525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template excel Multiple Sheet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31210-8F05-4D82-B06D-84665D0C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90" y="1462598"/>
            <a:ext cx="9281913" cy="521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404465" y="3046300"/>
            <a:ext cx="108718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TR_REGISTRATION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upload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NO_ID_TR_MERCHANT_REGISTRATION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Text Box (Field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reference) input di sheet excel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31210-8F05-4D82-B06D-84665D0C7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62" b="44339"/>
          <a:stretch/>
        </p:blipFill>
        <p:spPr>
          <a:xfrm>
            <a:off x="626361" y="1528549"/>
            <a:ext cx="9281913" cy="1419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A8ED89-DFDC-4CAD-AEC5-1D680AA726C2}"/>
              </a:ext>
            </a:extLst>
          </p:cNvPr>
          <p:cNvSpPr/>
          <p:nvPr/>
        </p:nvSpPr>
        <p:spPr>
          <a:xfrm>
            <a:off x="2347913" y="2106180"/>
            <a:ext cx="228600" cy="6989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17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781497" y="4040170"/>
            <a:ext cx="94992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TR_BANK_EXISTING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diinput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NO_ID_TR_BANK_EXISTING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NO_ID_TR_MERCHANT_REGISTRATION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348A7-C90D-483F-99C3-038C1A568DBA}"/>
              </a:ext>
            </a:extLst>
          </p:cNvPr>
          <p:cNvGrpSpPr/>
          <p:nvPr/>
        </p:nvGrpSpPr>
        <p:grpSpPr>
          <a:xfrm>
            <a:off x="900405" y="1369145"/>
            <a:ext cx="10391189" cy="2527346"/>
            <a:chOff x="735028" y="1369145"/>
            <a:chExt cx="10391189" cy="25273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126D13-A089-404D-B8AE-D6985758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028" y="1369145"/>
              <a:ext cx="10391189" cy="25273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0D56A2-C056-48E8-AF58-6A3DCC37D358}"/>
                </a:ext>
              </a:extLst>
            </p:cNvPr>
            <p:cNvSpPr/>
            <p:nvPr/>
          </p:nvSpPr>
          <p:spPr>
            <a:xfrm>
              <a:off x="958851" y="2091520"/>
              <a:ext cx="4406900" cy="18049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024EC2-535C-453D-9F4B-7FBF4353F0D9}"/>
                </a:ext>
              </a:extLst>
            </p:cNvPr>
            <p:cNvSpPr/>
            <p:nvPr/>
          </p:nvSpPr>
          <p:spPr>
            <a:xfrm>
              <a:off x="6733589" y="2091520"/>
              <a:ext cx="2765253" cy="18049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F83C95-69B7-4AF9-AE22-2D796EC3C749}"/>
                </a:ext>
              </a:extLst>
            </p:cNvPr>
            <p:cNvSpPr txBox="1"/>
            <p:nvPr/>
          </p:nvSpPr>
          <p:spPr>
            <a:xfrm>
              <a:off x="3975100" y="2235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7CFF7B-F1E5-4BFC-BCEE-7FFB18285997}"/>
                </a:ext>
              </a:extLst>
            </p:cNvPr>
            <p:cNvSpPr txBox="1"/>
            <p:nvPr/>
          </p:nvSpPr>
          <p:spPr>
            <a:xfrm>
              <a:off x="8116215" y="17221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548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254338" y="4056797"/>
            <a:ext cx="11387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R_MEMBER_BANK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diinput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NO_ID_R_MEMBER_BANK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NO_ID_TR_MERCHANT_REGISTRATION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C67819-D21C-4E83-9BA8-498ECB2E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35721"/>
            <a:ext cx="9690100" cy="218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254338" y="3694355"/>
            <a:ext cx="11387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R_TERMINAL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diinput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R_TERMINAL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NO_ID_TR_MERCHANT_REGISTRATION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8E29C-29A2-48D8-AFDA-83BFE5F2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39" y="1478193"/>
            <a:ext cx="11214100" cy="16854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5384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402399" y="4494455"/>
            <a:ext cx="11387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TR_BANK_TERMINAL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diinput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TR_BANK_TERMINAL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NO_ID_R_TERMINAL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E5326-71E5-4DEF-858F-54EBD703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83" y="1379335"/>
            <a:ext cx="9383434" cy="2905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785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50" y="203679"/>
            <a:ext cx="3145901" cy="71968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Alur Proses</a:t>
            </a:r>
            <a:endParaRPr lang="en-ID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7D0A87-3550-4211-905A-9C502D4F3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772" y="978557"/>
            <a:ext cx="184731" cy="3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404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6E3C3A-0DB7-450B-AB68-DCF8DB96A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241"/>
          <a:stretch/>
        </p:blipFill>
        <p:spPr>
          <a:xfrm>
            <a:off x="447595" y="1132764"/>
            <a:ext cx="5416292" cy="5412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CB9D2-BDE0-4E1B-8641-5BFDF777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0" r="-833" b="-1177"/>
          <a:stretch/>
        </p:blipFill>
        <p:spPr>
          <a:xfrm>
            <a:off x="5977505" y="1132765"/>
            <a:ext cx="5947115" cy="5296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7BBC63-5FAA-4C2B-AAFF-A34439C4F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08" y="313140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2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347598" y="4202355"/>
            <a:ext cx="11387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Pada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R_EDC_FEATURE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bank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diinput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1 ,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R_EDC_FEATURE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bertambah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NO_ID_R_TERMINAL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fieldnya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dropdown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874F0A-89CD-468F-8226-66863E42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67448"/>
            <a:ext cx="11277600" cy="257149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672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E6B67-5545-4F4F-80E8-3754543B01E6}"/>
              </a:ext>
            </a:extLst>
          </p:cNvPr>
          <p:cNvSpPr/>
          <p:nvPr/>
        </p:nvSpPr>
        <p:spPr>
          <a:xfrm>
            <a:off x="3837187" y="4853968"/>
            <a:ext cx="5471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Export/Import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sub menu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Import Data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format date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Default Workflow SLA Approval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Default Multiple Sheet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  <a:p>
            <a:pPr marL="342899" indent="-342899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browse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multiplesheet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15F49A5-5056-43F4-88F7-97405D8AC189}"/>
              </a:ext>
            </a:extLst>
          </p:cNvPr>
          <p:cNvSpPr txBox="1">
            <a:spLocks/>
          </p:cNvSpPr>
          <p:nvPr/>
        </p:nvSpPr>
        <p:spPr>
          <a:xfrm>
            <a:off x="5133022" y="129658"/>
            <a:ext cx="192595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cs typeface="Arial" panose="020B0604020202020204" pitchFamily="34" charset="0"/>
              </a:rPr>
              <a:t>Import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2E6A9-326A-4376-B288-F0B25F62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30" y="1487239"/>
            <a:ext cx="2076740" cy="355332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82C8A-8C5B-4D05-BF8D-C4262CBC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53" y="1868291"/>
            <a:ext cx="6582694" cy="279121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9031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4A7E6-A4E7-4AA3-BA96-66F9DA8E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7" y="1544424"/>
            <a:ext cx="4334480" cy="30579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EDE6B7-3EDC-4F01-A3AD-97765174A6E8}"/>
              </a:ext>
            </a:extLst>
          </p:cNvPr>
          <p:cNvSpPr/>
          <p:nvPr/>
        </p:nvSpPr>
        <p:spPr>
          <a:xfrm>
            <a:off x="478930" y="5262488"/>
            <a:ext cx="83094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Import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pop up Confirmation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pop up 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 Sheet, 12 Data Has Been Inserted. 0 Data Has Been Updated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02874-067C-463B-968A-1C8390F8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61" y="1935003"/>
            <a:ext cx="2886478" cy="227679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9DDB7-F1D1-4A7A-9396-B456D5DA9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113" y="2530399"/>
            <a:ext cx="2848373" cy="187668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8899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3243" y="2879205"/>
            <a:ext cx="4685513" cy="144793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A6FF3-5803-4647-9691-D8B7B2F23156}"/>
              </a:ext>
            </a:extLst>
          </p:cNvPr>
          <p:cNvGrpSpPr/>
          <p:nvPr/>
        </p:nvGrpSpPr>
        <p:grpSpPr>
          <a:xfrm>
            <a:off x="1791194" y="187827"/>
            <a:ext cx="2480754" cy="651194"/>
            <a:chOff x="1791194" y="187827"/>
            <a:chExt cx="2480754" cy="651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FCB99D-3A8A-4107-B7A9-B2D91BAE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194" y="257687"/>
              <a:ext cx="1825464" cy="502204"/>
            </a:xfrm>
            <a:prstGeom prst="rect">
              <a:avLst/>
            </a:prstGeom>
          </p:spPr>
        </p:pic>
        <p:pic>
          <p:nvPicPr>
            <p:cNvPr id="10242" name="Picture 2" descr="PT Privy Identitas Digital - ecc.co.id">
              <a:extLst>
                <a:ext uri="{FF2B5EF4-FFF2-40B4-BE49-F238E27FC236}">
                  <a16:creationId xmlns:a16="http://schemas.microsoft.com/office/drawing/2014/main" id="{C6A33BFC-B903-488A-9794-147E9060B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58" y="187827"/>
              <a:ext cx="655290" cy="651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2897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560816" y="5210439"/>
            <a:ext cx="61948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Admin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PIC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show menu bank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32FBAF-6348-41C9-A03D-2747C5BF948B}"/>
              </a:ext>
            </a:extLst>
          </p:cNvPr>
          <p:cNvGrpSpPr/>
          <p:nvPr/>
        </p:nvGrpSpPr>
        <p:grpSpPr>
          <a:xfrm>
            <a:off x="1103531" y="1126634"/>
            <a:ext cx="9669083" cy="3756028"/>
            <a:chOff x="1103531" y="1126634"/>
            <a:chExt cx="9669083" cy="3756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698B36-F6B8-4D5F-B814-9C23368D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531" y="1454411"/>
              <a:ext cx="2314898" cy="30484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760AD5-B9FB-4B95-911B-B8A8459AF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8429" y="1126634"/>
              <a:ext cx="7354185" cy="37560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49559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519873" y="5588872"/>
            <a:ext cx="8309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lookup di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PIC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Payment Acc Branch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PIC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2B44F1-BF91-4ADD-90DF-524CED441373}"/>
              </a:ext>
            </a:extLst>
          </p:cNvPr>
          <p:cNvGrpSpPr/>
          <p:nvPr/>
        </p:nvGrpSpPr>
        <p:grpSpPr>
          <a:xfrm>
            <a:off x="629920" y="1078044"/>
            <a:ext cx="10825480" cy="4186821"/>
            <a:chOff x="629920" y="1078044"/>
            <a:chExt cx="10825480" cy="41868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7416C7-C27B-43E0-A28A-6D4E37711C17}"/>
                </a:ext>
              </a:extLst>
            </p:cNvPr>
            <p:cNvGrpSpPr/>
            <p:nvPr/>
          </p:nvGrpSpPr>
          <p:grpSpPr>
            <a:xfrm>
              <a:off x="629920" y="1078044"/>
              <a:ext cx="6595573" cy="4186821"/>
              <a:chOff x="2798212" y="1179644"/>
              <a:chExt cx="6595573" cy="418682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85F0A5-CFCA-471C-B67E-E5A378E11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98212" y="1179644"/>
                <a:ext cx="6595573" cy="418682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414BEE-77AB-4597-AE5E-0C4AB026E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667" y="3686166"/>
                <a:ext cx="150029" cy="133359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04EA60-62E1-46E0-9E66-3D814F3498A7}"/>
                </a:ext>
              </a:extLst>
            </p:cNvPr>
            <p:cNvSpPr/>
            <p:nvPr/>
          </p:nvSpPr>
          <p:spPr>
            <a:xfrm>
              <a:off x="1756875" y="2286855"/>
              <a:ext cx="1939693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328615-4A10-48B7-AB67-85CAF0D9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5213" y="1186715"/>
              <a:ext cx="7460187" cy="38707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38A10F-2FC4-43A6-932E-5F8932ECA98A}"/>
                </a:ext>
              </a:extLst>
            </p:cNvPr>
            <p:cNvSpPr/>
            <p:nvPr/>
          </p:nvSpPr>
          <p:spPr>
            <a:xfrm>
              <a:off x="4046881" y="2359820"/>
              <a:ext cx="7408519" cy="30718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098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1012330" y="1219222"/>
            <a:ext cx="7039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Register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Status Approval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Approved Bank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B6D527-7071-4A05-A4B4-2740881B4514}"/>
              </a:ext>
            </a:extLst>
          </p:cNvPr>
          <p:cNvGrpSpPr/>
          <p:nvPr/>
        </p:nvGrpSpPr>
        <p:grpSpPr>
          <a:xfrm>
            <a:off x="1892299" y="1686155"/>
            <a:ext cx="7451136" cy="4473345"/>
            <a:chOff x="1892299" y="1686155"/>
            <a:chExt cx="7451136" cy="44733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7E8103-BCA0-4308-A25E-F3F963BD8B68}"/>
                </a:ext>
              </a:extLst>
            </p:cNvPr>
            <p:cNvGrpSpPr/>
            <p:nvPr/>
          </p:nvGrpSpPr>
          <p:grpSpPr>
            <a:xfrm>
              <a:off x="1892299" y="1686155"/>
              <a:ext cx="7451136" cy="4473345"/>
              <a:chOff x="823286" y="1278688"/>
              <a:chExt cx="6273549" cy="394172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0A5CD4E-F0E9-4B84-9582-C92490C2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3286" y="1278688"/>
                <a:ext cx="6273549" cy="3941723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80E47A-2621-49D6-934C-F4ED9AD87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5632" y="3658385"/>
                <a:ext cx="134630" cy="119671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77CB5D-B667-4085-BB0E-DC2076F1A345}"/>
                </a:ext>
              </a:extLst>
            </p:cNvPr>
            <p:cNvSpPr/>
            <p:nvPr/>
          </p:nvSpPr>
          <p:spPr>
            <a:xfrm>
              <a:off x="3174206" y="4600193"/>
              <a:ext cx="738188" cy="231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170D09-1471-4944-AB5E-D1A8284489D8}"/>
                </a:ext>
              </a:extLst>
            </p:cNvPr>
            <p:cNvSpPr/>
            <p:nvPr/>
          </p:nvSpPr>
          <p:spPr>
            <a:xfrm>
              <a:off x="6825795" y="3922827"/>
              <a:ext cx="2022929" cy="2586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4535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478930" y="5326756"/>
            <a:ext cx="97295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Name PIC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Mobile Number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sesusai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dipilih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Privy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alert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didaftarkan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Silahkan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cek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anda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berkala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7E8103-BCA0-4308-A25E-F3F963BD8B68}"/>
              </a:ext>
            </a:extLst>
          </p:cNvPr>
          <p:cNvGrpSpPr/>
          <p:nvPr/>
        </p:nvGrpSpPr>
        <p:grpSpPr>
          <a:xfrm>
            <a:off x="478930" y="1171135"/>
            <a:ext cx="6273549" cy="3941723"/>
            <a:chOff x="823286" y="1278688"/>
            <a:chExt cx="6273549" cy="39417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A5CD4E-F0E9-4B84-9582-C92490C2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86" y="1278688"/>
              <a:ext cx="6273549" cy="394172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80E47A-2621-49D6-934C-F4ED9AD87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5632" y="3658385"/>
              <a:ext cx="134630" cy="11967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5FE02F2-0042-4EFE-9532-F151D3F9C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45" t="46092" r="41492" b="37337"/>
          <a:stretch/>
        </p:blipFill>
        <p:spPr>
          <a:xfrm>
            <a:off x="3389571" y="2640901"/>
            <a:ext cx="2206012" cy="11192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931FA4-05F9-4EAF-A262-4B8565D5C46E}"/>
              </a:ext>
            </a:extLst>
          </p:cNvPr>
          <p:cNvCxnSpPr/>
          <p:nvPr/>
        </p:nvCxnSpPr>
        <p:spPr>
          <a:xfrm flipV="1">
            <a:off x="2115403" y="3207224"/>
            <a:ext cx="1255594" cy="600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05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356101" y="5345523"/>
            <a:ext cx="8517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didaftarkan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Daftar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Sekarang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pendaftaran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sarankan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Mobile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selfie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KTP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Masukkan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OTP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dikirimkan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lewat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didaftarkan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Lanjutkan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E78690-1265-4A98-B8E0-79422AE5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43" y="1319021"/>
            <a:ext cx="6992009" cy="390236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64F44-4B59-4168-9ECC-998956F76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53" b="9851"/>
          <a:stretch/>
        </p:blipFill>
        <p:spPr>
          <a:xfrm>
            <a:off x="8873544" y="1215075"/>
            <a:ext cx="2472215" cy="4427849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47996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79675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356101" y="5345523"/>
            <a:ext cx="8864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2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Centang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cekbox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menyetujui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pembuatan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12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Lanjutkan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12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Isi form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pendaftaran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F5A05-DBD2-48B7-A52C-E33D23D2C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1" b="10647"/>
          <a:stretch/>
        </p:blipFill>
        <p:spPr>
          <a:xfrm>
            <a:off x="977237" y="1168085"/>
            <a:ext cx="2320362" cy="410456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B4210-0A8D-4EC1-A30B-744621C0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5" b="13830"/>
          <a:stretch/>
        </p:blipFill>
        <p:spPr>
          <a:xfrm>
            <a:off x="3593058" y="1168085"/>
            <a:ext cx="2274865" cy="410456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2C4168-A513-436D-AAF4-CB758C5A0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7" b="25771"/>
          <a:stretch/>
        </p:blipFill>
        <p:spPr>
          <a:xfrm>
            <a:off x="8758140" y="1168085"/>
            <a:ext cx="2639202" cy="377064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8C5E05-251E-4AF7-8B84-4023B6216D48}"/>
              </a:ext>
            </a:extLst>
          </p:cNvPr>
          <p:cNvSpPr/>
          <p:nvPr/>
        </p:nvSpPr>
        <p:spPr>
          <a:xfrm>
            <a:off x="6353175" y="1500188"/>
            <a:ext cx="1974056" cy="1323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C9313C-C675-46B2-B77B-00F545EECBDA}"/>
              </a:ext>
            </a:extLst>
          </p:cNvPr>
          <p:cNvGrpSpPr/>
          <p:nvPr/>
        </p:nvGrpSpPr>
        <p:grpSpPr>
          <a:xfrm>
            <a:off x="6096000" y="1180479"/>
            <a:ext cx="2502942" cy="4117609"/>
            <a:chOff x="6096000" y="1180479"/>
            <a:chExt cx="2502942" cy="411760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FB2FA7-8A25-48A1-81E4-444A2C88983B}"/>
                </a:ext>
              </a:extLst>
            </p:cNvPr>
            <p:cNvGrpSpPr/>
            <p:nvPr/>
          </p:nvGrpSpPr>
          <p:grpSpPr>
            <a:xfrm>
              <a:off x="6096000" y="1180479"/>
              <a:ext cx="2502942" cy="4117609"/>
              <a:chOff x="6096000" y="1180479"/>
              <a:chExt cx="2502942" cy="411760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179CF3C-D625-4B53-B7D9-02942FB013EC}"/>
                  </a:ext>
                </a:extLst>
              </p:cNvPr>
              <p:cNvGrpSpPr/>
              <p:nvPr/>
            </p:nvGrpSpPr>
            <p:grpSpPr>
              <a:xfrm>
                <a:off x="6096000" y="1180479"/>
                <a:ext cx="2502942" cy="4117609"/>
                <a:chOff x="6096000" y="1180479"/>
                <a:chExt cx="2502942" cy="4117609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0425A42-2978-46CA-A6F8-4DEFF6CA1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2538" b="13432"/>
                <a:stretch/>
              </p:blipFill>
              <p:spPr>
                <a:xfrm>
                  <a:off x="6096000" y="1180479"/>
                  <a:ext cx="2502942" cy="4117609"/>
                </a:xfrm>
                <a:prstGeom prst="rect">
                  <a:avLst/>
                </a:prstGeom>
                <a:ln>
                  <a:solidFill>
                    <a:srgbClr val="00B0F0"/>
                  </a:solidFill>
                </a:ln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6E2A6CD-555F-47B9-BBBE-E40BD0FCD01A}"/>
                    </a:ext>
                  </a:extLst>
                </p:cNvPr>
                <p:cNvSpPr/>
                <p:nvPr/>
              </p:nvSpPr>
              <p:spPr>
                <a:xfrm>
                  <a:off x="6991350" y="3206750"/>
                  <a:ext cx="698500" cy="135544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61B7657-110E-453C-9AA9-334EB4E96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1341" y="3202304"/>
                <a:ext cx="933450" cy="1364333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0967BA-EA8E-47BF-A067-52F0A837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3174" y="1486185"/>
              <a:ext cx="1990725" cy="133797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8201ABE-879C-48D5-843F-62F5AD3B5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791" y="1559912"/>
            <a:ext cx="367075" cy="22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4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BD16B2-6805-75A7-89B1-006E115B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218" y="291506"/>
            <a:ext cx="4095565" cy="5298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 err="1"/>
              <a:t>Penjelasan</a:t>
            </a:r>
            <a:r>
              <a:rPr lang="en-US" sz="2800" dirty="0"/>
              <a:t> Alur Proses</a:t>
            </a:r>
            <a:endParaRPr lang="en-ID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DE9464-E013-4683-8BF1-CED433F37C65}"/>
              </a:ext>
            </a:extLst>
          </p:cNvPr>
          <p:cNvSpPr/>
          <p:nvPr/>
        </p:nvSpPr>
        <p:spPr>
          <a:xfrm>
            <a:off x="509788" y="1174740"/>
            <a:ext cx="11172424" cy="296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9" indent="-342899">
              <a:lnSpc>
                <a:spcPct val="150000"/>
              </a:lnSpc>
              <a:buFont typeface="+mj-lt"/>
              <a:buAutoNum type="arabicPeriod"/>
            </a:pP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MY Doc Registration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ticket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manual dan upload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massal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default MIG dan MID-TID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di assign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Data Entry</a:t>
            </a:r>
          </a:p>
          <a:p>
            <a:pPr marL="342899" indent="-342899">
              <a:lnSpc>
                <a:spcPct val="150000"/>
              </a:lnSpc>
              <a:buFont typeface="+mj-lt"/>
              <a:buAutoNum type="arabicPeriod"/>
            </a:pP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di Data Entry, user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pengecakan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penginputan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data.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diakukan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pengecekan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disubmit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Application Check.</a:t>
            </a:r>
          </a:p>
          <a:p>
            <a:pPr marL="342899" indent="-342899">
              <a:lnSpc>
                <a:spcPct val="150000"/>
              </a:lnSpc>
              <a:buFont typeface="+mj-lt"/>
              <a:buAutoNum type="arabicPeriod"/>
            </a:pP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User pada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Application Check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review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parameter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alur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proses MIG dan MID-TID.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field MIG (Y) dan MID-TID (Y)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di submit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My Application Approval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monitoring proses di Member Bank</a:t>
            </a:r>
          </a:p>
          <a:p>
            <a:pPr marL="342899" indent="-342899">
              <a:lnSpc>
                <a:spcPct val="150000"/>
              </a:lnSpc>
              <a:buFont typeface="+mj-lt"/>
              <a:buAutoNum type="arabicPeriod"/>
            </a:pP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field MIG (Y) dan MID-TID (N), user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Application Check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submit  Bank Existing/New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di submit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Approval Bank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pengisian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MID-TID. Dan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dilanjut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monitoring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oleh My Application Approval</a:t>
            </a:r>
          </a:p>
          <a:p>
            <a:pPr marL="342899" indent="-342899">
              <a:lnSpc>
                <a:spcPct val="150000"/>
              </a:lnSpc>
              <a:buFont typeface="+mj-lt"/>
              <a:buAutoNum type="arabicPeriod"/>
            </a:pP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field MIG N, user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MY doc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assigned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QAM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cek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diupload</a:t>
            </a:r>
            <a:endParaRPr lang="en-US" sz="140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8EF74-7A32-4C37-92B7-6957F988E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4" y="257687"/>
            <a:ext cx="1825464" cy="5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06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666819" y="5789799"/>
            <a:ext cx="11075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Privy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sync register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memvalidasi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296DFA-7A08-4190-BE70-EBC044EB58D7}"/>
              </a:ext>
            </a:extLst>
          </p:cNvPr>
          <p:cNvGrpSpPr/>
          <p:nvPr/>
        </p:nvGrpSpPr>
        <p:grpSpPr>
          <a:xfrm>
            <a:off x="947990" y="1234857"/>
            <a:ext cx="9480576" cy="4277322"/>
            <a:chOff x="947990" y="1234857"/>
            <a:chExt cx="9480576" cy="42773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689E35-D0CC-44D4-B0E6-7F90FA05F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990" y="1234857"/>
              <a:ext cx="6115904" cy="4277322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836E2B-A90B-4190-83F2-5B942867A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7034" y="1621593"/>
              <a:ext cx="3991532" cy="326753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6EE4E4-6999-4447-9A59-31916FC6F1DA}"/>
                </a:ext>
              </a:extLst>
            </p:cNvPr>
            <p:cNvSpPr/>
            <p:nvPr/>
          </p:nvSpPr>
          <p:spPr>
            <a:xfrm>
              <a:off x="7881540" y="4598217"/>
              <a:ext cx="1007269" cy="196056"/>
            </a:xfrm>
            <a:prstGeom prst="roundRect">
              <a:avLst>
                <a:gd name="adj" fmla="val 9379"/>
              </a:avLst>
            </a:prstGeom>
            <a:solidFill>
              <a:srgbClr val="0062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Sync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772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848564" y="197897"/>
            <a:ext cx="6494871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user PIC Bank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23BE4-56CB-45E5-90EA-9F76462CE8A5}"/>
              </a:ext>
            </a:extLst>
          </p:cNvPr>
          <p:cNvSpPr/>
          <p:nvPr/>
        </p:nvSpPr>
        <p:spPr>
          <a:xfrm>
            <a:off x="666819" y="5789799"/>
            <a:ext cx="1107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Privy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15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register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alert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3F0E36-E8ED-4435-A7B6-46C77A1D9540}"/>
              </a:ext>
            </a:extLst>
          </p:cNvPr>
          <p:cNvGrpSpPr/>
          <p:nvPr/>
        </p:nvGrpSpPr>
        <p:grpSpPr>
          <a:xfrm>
            <a:off x="3461238" y="1370772"/>
            <a:ext cx="5486400" cy="4419027"/>
            <a:chOff x="3461238" y="1370772"/>
            <a:chExt cx="5486400" cy="44190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C2DD42-A27A-41C3-9F96-CDDC748D3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56" t="9268" r="18810"/>
            <a:stretch/>
          </p:blipFill>
          <p:spPr>
            <a:xfrm>
              <a:off x="3461238" y="1370772"/>
              <a:ext cx="5486400" cy="441902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2441355-81B9-41E4-B283-5B3566530389}"/>
                </a:ext>
              </a:extLst>
            </p:cNvPr>
            <p:cNvSpPr/>
            <p:nvPr/>
          </p:nvSpPr>
          <p:spPr>
            <a:xfrm>
              <a:off x="4424065" y="3636170"/>
              <a:ext cx="755154" cy="145256"/>
            </a:xfrm>
            <a:prstGeom prst="roundRect">
              <a:avLst>
                <a:gd name="adj" fmla="val 9379"/>
              </a:avLst>
            </a:prstGeom>
            <a:solidFill>
              <a:srgbClr val="0062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Sync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625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Owner Merchant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441848" y="5621560"/>
            <a:ext cx="11075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7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registrasi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owner merchant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registrasi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PIC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Sync Register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B44EA3-5073-4F4E-9937-27573A0EC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63" y="1143375"/>
            <a:ext cx="5672223" cy="3852164"/>
          </a:xfrm>
          <a:prstGeom prst="rect">
            <a:avLst/>
          </a:prstGeom>
          <a:ln>
            <a:solidFill>
              <a:srgbClr val="006298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7ECBD5-3932-4F5F-8246-A1FEA5EF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5" y="1236440"/>
            <a:ext cx="5857755" cy="3258287"/>
          </a:xfrm>
          <a:prstGeom prst="rect">
            <a:avLst/>
          </a:prstGeom>
          <a:ln>
            <a:solidFill>
              <a:srgbClr val="006298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9BE765-E899-4B77-A582-C880E00EB39C}"/>
              </a:ext>
            </a:extLst>
          </p:cNvPr>
          <p:cNvSpPr/>
          <p:nvPr/>
        </p:nvSpPr>
        <p:spPr>
          <a:xfrm>
            <a:off x="2906906" y="4227800"/>
            <a:ext cx="598294" cy="215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5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Owner Merchant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436891" y="5795731"/>
            <a:ext cx="11075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7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registrasi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owner merchant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registrasi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PIC bank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saja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Sync Register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3EBC0-1862-4050-A321-9A5AB9A2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78" y="1334984"/>
            <a:ext cx="7645265" cy="4188031"/>
          </a:xfrm>
          <a:prstGeom prst="rect">
            <a:avLst/>
          </a:prstGeom>
          <a:ln>
            <a:solidFill>
              <a:srgbClr val="006298"/>
            </a:solidFill>
          </a:ln>
        </p:spPr>
      </p:pic>
    </p:spTree>
    <p:extLst>
      <p:ext uri="{BB962C8B-B14F-4D97-AF65-F5344CB8AC3E}">
        <p14:creationId xmlns:p14="http://schemas.microsoft.com/office/powerpoint/2010/main" val="2829893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cs typeface="Arial" panose="020B0604020202020204" pitchFamily="34" charset="0"/>
              </a:rPr>
              <a:t>Registrasi</a:t>
            </a:r>
            <a:r>
              <a:rPr lang="en-US" sz="4800" dirty="0">
                <a:cs typeface="Arial" panose="020B0604020202020204" pitchFamily="34" charset="0"/>
              </a:rPr>
              <a:t> Owner Merchant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558381" y="6015139"/>
            <a:ext cx="11075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8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Sync Register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Send For Signed</a:t>
            </a:r>
          </a:p>
          <a:p>
            <a:pPr marL="342900" indent="-342900">
              <a:buFont typeface="+mj-lt"/>
              <a:buAutoNum type="arabicPeriod" startAt="18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Send For Signed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mengirim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Privy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520313-994B-480F-88E8-95FA87CE2636}"/>
              </a:ext>
            </a:extLst>
          </p:cNvPr>
          <p:cNvSpPr/>
          <p:nvPr/>
        </p:nvSpPr>
        <p:spPr>
          <a:xfrm>
            <a:off x="857806" y="1202431"/>
            <a:ext cx="1107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Button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Send For Signed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list bank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 tab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Bank New/Existing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owner merchant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juga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terpenuhi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Send For Signed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0B51D-3CDB-4E0E-AE06-7957B350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1" y="1854389"/>
            <a:ext cx="6949031" cy="3801180"/>
          </a:xfrm>
          <a:prstGeom prst="rect">
            <a:avLst/>
          </a:prstGeom>
          <a:ln>
            <a:solidFill>
              <a:srgbClr val="006298"/>
            </a:solidFill>
          </a:ln>
        </p:spPr>
      </p:pic>
    </p:spTree>
    <p:extLst>
      <p:ext uri="{BB962C8B-B14F-4D97-AF65-F5344CB8AC3E}">
        <p14:creationId xmlns:p14="http://schemas.microsoft.com/office/powerpoint/2010/main" val="2627736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6658" y="2705034"/>
            <a:ext cx="4512309" cy="144793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A6FF3-5803-4647-9691-D8B7B2F23156}"/>
              </a:ext>
            </a:extLst>
          </p:cNvPr>
          <p:cNvGrpSpPr/>
          <p:nvPr/>
        </p:nvGrpSpPr>
        <p:grpSpPr>
          <a:xfrm>
            <a:off x="1791194" y="187827"/>
            <a:ext cx="2480754" cy="651194"/>
            <a:chOff x="1791194" y="187827"/>
            <a:chExt cx="2480754" cy="651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FCB99D-3A8A-4107-B7A9-B2D91BAE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194" y="257687"/>
              <a:ext cx="1825464" cy="502204"/>
            </a:xfrm>
            <a:prstGeom prst="rect">
              <a:avLst/>
            </a:prstGeom>
          </p:spPr>
        </p:pic>
        <p:pic>
          <p:nvPicPr>
            <p:cNvPr id="10242" name="Picture 2" descr="PT Privy Identitas Digital - ecc.co.id">
              <a:extLst>
                <a:ext uri="{FF2B5EF4-FFF2-40B4-BE49-F238E27FC236}">
                  <a16:creationId xmlns:a16="http://schemas.microsoft.com/office/drawing/2014/main" id="{C6A33BFC-B903-488A-9794-147E9060B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58" y="187827"/>
              <a:ext cx="655290" cy="651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1167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558381" y="5724486"/>
            <a:ext cx="11075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Send For Signed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terkirim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Privy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notifikasi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0A5CD-7E09-4FF1-9FCB-BD7D97E55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9" t="17127" r="20119" b="-24"/>
          <a:stretch/>
        </p:blipFill>
        <p:spPr>
          <a:xfrm>
            <a:off x="2957149" y="1259865"/>
            <a:ext cx="5562736" cy="4338269"/>
          </a:xfrm>
          <a:prstGeom prst="rect">
            <a:avLst/>
          </a:prstGeom>
          <a:ln>
            <a:solidFill>
              <a:srgbClr val="006298"/>
            </a:solidFill>
          </a:ln>
        </p:spPr>
      </p:pic>
    </p:spTree>
    <p:extLst>
      <p:ext uri="{BB962C8B-B14F-4D97-AF65-F5344CB8AC3E}">
        <p14:creationId xmlns:p14="http://schemas.microsoft.com/office/powerpoint/2010/main" val="2687116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558381" y="5104247"/>
            <a:ext cx="84259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1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 yang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daftarkan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oleh admin bank dan owner merchant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1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Lihat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81526-4E47-4FB4-8BC3-8B9F6435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3" y="1557936"/>
            <a:ext cx="4881290" cy="323800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9FFFD-8F8F-4E19-923B-B0525F2B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45" y="1557935"/>
            <a:ext cx="4893708" cy="323800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92692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761581" y="5608374"/>
            <a:ext cx="10994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3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Privy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diakses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link URL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dikirim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Email</a:t>
            </a:r>
          </a:p>
          <a:p>
            <a:pPr marL="342900" indent="-342900">
              <a:buFont typeface="+mj-lt"/>
              <a:buAutoNum type="arabicPeriod" startAt="23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masukkan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OTP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3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memunculkan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AAEB7-F393-44C2-8B8C-4184262F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765" y="1215786"/>
            <a:ext cx="4410521" cy="4134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4E3C-5CB2-4F84-BD9E-55BF4865E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2" t="9675" r="27024"/>
          <a:stretch/>
        </p:blipFill>
        <p:spPr>
          <a:xfrm>
            <a:off x="6259076" y="1215786"/>
            <a:ext cx="3628574" cy="403091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30307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598505" y="5914967"/>
            <a:ext cx="10994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6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lanjutkan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6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636DD-7D95-4763-A446-2F41D86B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" y="1328543"/>
            <a:ext cx="4187790" cy="43965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EECB8-B173-40B8-BEA8-5AE928FF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91" y="2092745"/>
            <a:ext cx="2433234" cy="3051626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12B44-30E7-4D0A-9D50-4AD178807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382" y="1328543"/>
            <a:ext cx="4403848" cy="39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966989" y="1174740"/>
            <a:ext cx="4697212" cy="37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404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404" dirty="0">
                <a:latin typeface="Arial" panose="020B0604020202020204" pitchFamily="34" charset="0"/>
                <a:cs typeface="Arial" panose="020B0604020202020204" pitchFamily="34" charset="0"/>
              </a:rPr>
              <a:t> Role User MY-Doc 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16953-F319-4C6E-91E1-DFE4B97C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79" y="1779489"/>
            <a:ext cx="8111441" cy="414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7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598505" y="5914967"/>
            <a:ext cx="1099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8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berapa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64BD0-DC72-4672-8EDF-80BF1838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5" y="1074123"/>
            <a:ext cx="4936182" cy="472395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F4838F-933F-4DAB-9BFF-59A4EF38EF42}"/>
              </a:ext>
            </a:extLst>
          </p:cNvPr>
          <p:cNvSpPr/>
          <p:nvPr/>
        </p:nvSpPr>
        <p:spPr>
          <a:xfrm>
            <a:off x="2322286" y="1335314"/>
            <a:ext cx="2844800" cy="624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D02B0-3E2D-44C8-AF46-6E3CCE15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53" y="1335314"/>
            <a:ext cx="3801005" cy="35819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32043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Proses </a:t>
            </a:r>
            <a:r>
              <a:rPr lang="en-US" sz="4800" dirty="0" err="1">
                <a:cs typeface="Arial" panose="020B0604020202020204" pitchFamily="34" charset="0"/>
              </a:rPr>
              <a:t>DigiSign</a:t>
            </a:r>
            <a:r>
              <a:rPr lang="en-US" sz="4800" dirty="0">
                <a:cs typeface="Arial" panose="020B0604020202020204" pitchFamily="34" charset="0"/>
              </a:rPr>
              <a:t> Privy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15C19-73DB-460D-8996-082C0087829D}"/>
              </a:ext>
            </a:extLst>
          </p:cNvPr>
          <p:cNvSpPr/>
          <p:nvPr/>
        </p:nvSpPr>
        <p:spPr>
          <a:xfrm>
            <a:off x="752788" y="5174737"/>
            <a:ext cx="94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Setelah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refresh browser pada link Privy</a:t>
            </a:r>
          </a:p>
          <a:p>
            <a:pPr marL="342900" indent="-342900">
              <a:buFont typeface="+mj-lt"/>
              <a:buAutoNum type="arabicPeriod" startAt="29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B91E3-9EA9-4D02-9F92-020F50B9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65" y="1382005"/>
            <a:ext cx="3896269" cy="362953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513120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93A43-A620-E3EA-FDC2-FAB851CF2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6658" y="2705034"/>
            <a:ext cx="4512309" cy="144793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Download </a:t>
            </a:r>
            <a:r>
              <a:rPr lang="en-US" sz="4800" dirty="0" err="1">
                <a:cs typeface="Arial" panose="020B0604020202020204" pitchFamily="34" charset="0"/>
              </a:rPr>
              <a:t>dokumen</a:t>
            </a:r>
            <a:endParaRPr lang="id-ID" sz="4800" dirty="0"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A6FF3-5803-4647-9691-D8B7B2F23156}"/>
              </a:ext>
            </a:extLst>
          </p:cNvPr>
          <p:cNvGrpSpPr/>
          <p:nvPr/>
        </p:nvGrpSpPr>
        <p:grpSpPr>
          <a:xfrm>
            <a:off x="1791194" y="187827"/>
            <a:ext cx="2480754" cy="651194"/>
            <a:chOff x="1791194" y="187827"/>
            <a:chExt cx="2480754" cy="6511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FCB99D-3A8A-4107-B7A9-B2D91BAE8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194" y="257687"/>
              <a:ext cx="1825464" cy="502204"/>
            </a:xfrm>
            <a:prstGeom prst="rect">
              <a:avLst/>
            </a:prstGeom>
          </p:spPr>
        </p:pic>
        <p:pic>
          <p:nvPicPr>
            <p:cNvPr id="10242" name="Picture 2" descr="PT Privy Identitas Digital - ecc.co.id">
              <a:extLst>
                <a:ext uri="{FF2B5EF4-FFF2-40B4-BE49-F238E27FC236}">
                  <a16:creationId xmlns:a16="http://schemas.microsoft.com/office/drawing/2014/main" id="{C6A33BFC-B903-488A-9794-147E9060B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58" y="187827"/>
              <a:ext cx="655290" cy="651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44715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Download </a:t>
            </a:r>
            <a:r>
              <a:rPr lang="en-US" sz="4800" dirty="0" err="1">
                <a:cs typeface="Arial" panose="020B0604020202020204" pitchFamily="34" charset="0"/>
              </a:rPr>
              <a:t>dokumen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416FD-FC55-4A59-B026-4812695694A7}"/>
              </a:ext>
            </a:extLst>
          </p:cNvPr>
          <p:cNvSpPr/>
          <p:nvPr/>
        </p:nvSpPr>
        <p:spPr>
          <a:xfrm>
            <a:off x="512709" y="5596240"/>
            <a:ext cx="10202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MY-Application Approval</a:t>
            </a:r>
          </a:p>
          <a:p>
            <a:pPr marL="342900" indent="-342900">
              <a:buFont typeface="+mj-lt"/>
              <a:buAutoNum type="arabicPeriod" startAt="3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1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Sync Document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Send For Signed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user-user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CAA90-7E7B-4C44-B931-831556534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9" t="17127" r="20119" b="-24"/>
          <a:stretch/>
        </p:blipFill>
        <p:spPr>
          <a:xfrm>
            <a:off x="3314632" y="1257971"/>
            <a:ext cx="5562736" cy="4338269"/>
          </a:xfrm>
          <a:prstGeom prst="rect">
            <a:avLst/>
          </a:prstGeom>
          <a:ln>
            <a:solidFill>
              <a:srgbClr val="006298"/>
            </a:solidFill>
          </a:ln>
        </p:spPr>
      </p:pic>
    </p:spTree>
    <p:extLst>
      <p:ext uri="{BB962C8B-B14F-4D97-AF65-F5344CB8AC3E}">
        <p14:creationId xmlns:p14="http://schemas.microsoft.com/office/powerpoint/2010/main" val="253902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Download </a:t>
            </a:r>
            <a:r>
              <a:rPr lang="en-US" sz="4800" dirty="0" err="1">
                <a:cs typeface="Arial" panose="020B0604020202020204" pitchFamily="34" charset="0"/>
              </a:rPr>
              <a:t>dokumen</a:t>
            </a:r>
            <a:endParaRPr lang="id-ID" sz="4800" dirty="0"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416FD-FC55-4A59-B026-4812695694A7}"/>
              </a:ext>
            </a:extLst>
          </p:cNvPr>
          <p:cNvSpPr/>
          <p:nvPr/>
        </p:nvSpPr>
        <p:spPr>
          <a:xfrm>
            <a:off x="512709" y="5596240"/>
            <a:ext cx="94652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grup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MY-Application Approval</a:t>
            </a:r>
          </a:p>
          <a:p>
            <a:pPr marL="342900" indent="-342900">
              <a:buFont typeface="+mj-lt"/>
              <a:buAutoNum type="arabicPeriod" startAt="31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Edit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tiket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 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1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Klik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Download Document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4EE66-A8C4-4445-A6DC-D4BAC379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26" y="1109499"/>
            <a:ext cx="7645265" cy="433448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0A576-84EC-41F9-BDC2-12C98496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36" y="3563107"/>
            <a:ext cx="7645265" cy="151114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2971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F8E0B1D-AAA9-48D1-BED5-BCB72F6CA0B8}"/>
              </a:ext>
            </a:extLst>
          </p:cNvPr>
          <p:cNvSpPr txBox="1">
            <a:spLocks/>
          </p:cNvSpPr>
          <p:nvPr/>
        </p:nvSpPr>
        <p:spPr>
          <a:xfrm>
            <a:off x="2572793" y="197897"/>
            <a:ext cx="7645265" cy="759341"/>
          </a:xfrm>
          <a:prstGeom prst="rect">
            <a:avLst/>
          </a:prstGeom>
        </p:spPr>
        <p:txBody>
          <a:bodyPr/>
          <a:lstStyle>
            <a:lvl1pPr marL="228600" indent="-228600" algn="l" defTabSz="91439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98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99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97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96" indent="-228600" algn="l" defTabSz="91439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>
                <a:cs typeface="Arial" panose="020B0604020202020204" pitchFamily="34" charset="0"/>
              </a:rPr>
              <a:t>Download </a:t>
            </a:r>
            <a:r>
              <a:rPr lang="en-US" sz="4800" dirty="0" err="1">
                <a:cs typeface="Arial" panose="020B0604020202020204" pitchFamily="34" charset="0"/>
              </a:rPr>
              <a:t>dokumen</a:t>
            </a:r>
            <a:endParaRPr lang="id-ID" sz="4800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1747D-39EA-40B4-87A5-417B65CE7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4" y="2616824"/>
            <a:ext cx="5082064" cy="382240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1B89DA-81A6-4C83-89C2-B52C484C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85" y="2616824"/>
            <a:ext cx="5677592" cy="365334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75929E-5414-408B-968A-FE345F6B5B45}"/>
              </a:ext>
            </a:extLst>
          </p:cNvPr>
          <p:cNvSpPr/>
          <p:nvPr/>
        </p:nvSpPr>
        <p:spPr>
          <a:xfrm>
            <a:off x="839873" y="1617753"/>
            <a:ext cx="45594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Privy</a:t>
            </a:r>
          </a:p>
        </p:txBody>
      </p:sp>
    </p:spTree>
    <p:extLst>
      <p:ext uri="{BB962C8B-B14F-4D97-AF65-F5344CB8AC3E}">
        <p14:creationId xmlns:p14="http://schemas.microsoft.com/office/powerpoint/2010/main" val="21725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401211" y="5387957"/>
            <a:ext cx="9283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/>
              <a:t>MIG Y dan MID Y </a:t>
            </a:r>
            <a:r>
              <a:rPr lang="en-US" sz="1600" dirty="0" err="1"/>
              <a:t>setelah</a:t>
            </a:r>
            <a:r>
              <a:rPr lang="en-US" sz="1600" dirty="0"/>
              <a:t> user MY Doc </a:t>
            </a:r>
            <a:r>
              <a:rPr lang="en-US" sz="1600" dirty="0" err="1"/>
              <a:t>melakukan</a:t>
            </a:r>
            <a:r>
              <a:rPr lang="en-US" sz="1600" dirty="0"/>
              <a:t> submit </a:t>
            </a:r>
            <a:r>
              <a:rPr lang="en-US" sz="1600" dirty="0" err="1"/>
              <a:t>tiket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ter</a:t>
            </a:r>
            <a:r>
              <a:rPr lang="en-US" sz="1600" dirty="0"/>
              <a:t> Assigned </a:t>
            </a:r>
            <a:r>
              <a:rPr lang="en-US" sz="1600" dirty="0" err="1"/>
              <a:t>ke</a:t>
            </a:r>
            <a:r>
              <a:rPr lang="en-US" sz="1600" dirty="0"/>
              <a:t> group </a:t>
            </a:r>
            <a:r>
              <a:rPr lang="en-US" sz="1600" b="1" dirty="0"/>
              <a:t>Data Entry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27E3B85-F892-4DB6-85EB-3A159E40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207" y="291506"/>
            <a:ext cx="2777585" cy="5298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MIG Y MID Y</a:t>
            </a:r>
            <a:endParaRPr lang="en-ID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6B4DFB-CCA5-4DBE-B8AA-36860AEF831B}"/>
              </a:ext>
            </a:extLst>
          </p:cNvPr>
          <p:cNvGrpSpPr/>
          <p:nvPr/>
        </p:nvGrpSpPr>
        <p:grpSpPr>
          <a:xfrm>
            <a:off x="1125244" y="1300766"/>
            <a:ext cx="5748925" cy="3936074"/>
            <a:chOff x="1125244" y="1300766"/>
            <a:chExt cx="5748925" cy="39360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219234D-ED3F-40DC-A1E2-36616066E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5244" y="1300766"/>
              <a:ext cx="5748925" cy="39360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D026BA-63AA-43EC-91CE-D337C2B4C75D}"/>
                </a:ext>
              </a:extLst>
            </p:cNvPr>
            <p:cNvSpPr/>
            <p:nvPr/>
          </p:nvSpPr>
          <p:spPr>
            <a:xfrm>
              <a:off x="4584879" y="4018208"/>
              <a:ext cx="1777284" cy="5924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40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A04BDE-58F4-4EF1-90BF-6EE12EBF27D4}"/>
              </a:ext>
            </a:extLst>
          </p:cNvPr>
          <p:cNvSpPr/>
          <p:nvPr/>
        </p:nvSpPr>
        <p:spPr>
          <a:xfrm>
            <a:off x="633031" y="5726511"/>
            <a:ext cx="105844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/>
              <a:t>MIG N dan MID N </a:t>
            </a:r>
            <a:r>
              <a:rPr lang="en-US" sz="1600" dirty="0" err="1"/>
              <a:t>setelah</a:t>
            </a:r>
            <a:r>
              <a:rPr lang="en-US" sz="1600" dirty="0"/>
              <a:t> user MY Doc </a:t>
            </a:r>
            <a:r>
              <a:rPr lang="en-US" sz="1600" dirty="0" err="1"/>
              <a:t>melakukan</a:t>
            </a:r>
            <a:r>
              <a:rPr lang="en-US" sz="1600" dirty="0"/>
              <a:t> submit </a:t>
            </a:r>
            <a:r>
              <a:rPr lang="en-US" sz="1600" dirty="0" err="1"/>
              <a:t>tiket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ter</a:t>
            </a:r>
            <a:r>
              <a:rPr lang="en-US" sz="1600" dirty="0"/>
              <a:t> Assigned </a:t>
            </a:r>
            <a:r>
              <a:rPr lang="en-US" sz="1600" dirty="0" err="1"/>
              <a:t>ke</a:t>
            </a:r>
            <a:r>
              <a:rPr lang="en-US" sz="1600" dirty="0"/>
              <a:t> group </a:t>
            </a:r>
            <a:r>
              <a:rPr lang="en-US" sz="1600" b="1" dirty="0"/>
              <a:t>QAM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alur</a:t>
            </a:r>
            <a:r>
              <a:rPr lang="en-US" sz="1600" dirty="0"/>
              <a:t> existing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27E3B85-F892-4DB6-85EB-3A159E40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207" y="291506"/>
            <a:ext cx="2777585" cy="52983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/>
              <a:t>MIG Y MID Y</a:t>
            </a:r>
            <a:endParaRPr lang="en-ID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3F4D9-8D84-418A-BE51-2A897E1E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808" y="1345850"/>
            <a:ext cx="6452381" cy="4380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3804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13647</TotalTime>
  <Words>1901</Words>
  <Application>Microsoft Office PowerPoint</Application>
  <PresentationFormat>Widescreen</PresentationFormat>
  <Paragraphs>211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맑은 고딕</vt:lpstr>
      <vt:lpstr>Arial</vt:lpstr>
      <vt:lpstr>Calibri</vt:lpstr>
      <vt:lpstr>Calibri Light</vt:lpstr>
      <vt:lpstr>Montserrat</vt:lpstr>
      <vt:lpstr>Montserrat Light</vt:lpstr>
      <vt:lpstr>Roboto</vt:lpstr>
      <vt:lpstr>Custom Design</vt:lpstr>
      <vt:lpstr>Merchant Registration</vt:lpstr>
      <vt:lpstr>Daftar Isi </vt:lpstr>
      <vt:lpstr>PowerPoint Presentation</vt:lpstr>
      <vt:lpstr>PowerPoint Presentation</vt:lpstr>
      <vt:lpstr>Alur Proses</vt:lpstr>
      <vt:lpstr>Penjelasan Alur Proses</vt:lpstr>
      <vt:lpstr>PowerPoint Presentation</vt:lpstr>
      <vt:lpstr>MIG Y MID Y</vt:lpstr>
      <vt:lpstr>MIG Y MID 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Analyst Bank BRI</vt:lpstr>
      <vt:lpstr>Analyst Bank BNI</vt:lpstr>
      <vt:lpstr>PowerPoint Presentation</vt:lpstr>
      <vt:lpstr>PowerPoint Presentation</vt:lpstr>
      <vt:lpstr>PowerPoint Presentation</vt:lpstr>
      <vt:lpstr>All Category, Field QR Payment default H+n</vt:lpstr>
      <vt:lpstr>PowerPoint Presentation</vt:lpstr>
      <vt:lpstr>NPG Info default: Altajasa, Rintis, JPN (Tab Others)</vt:lpstr>
      <vt:lpstr>PowerPoint Presentation</vt:lpstr>
      <vt:lpstr>Payment Acc Branch terisi, otomatis Location dan Acquisition Branch mengikuti</vt:lpstr>
      <vt:lpstr>PowerPoint Presentation</vt:lpstr>
      <vt:lpstr>Mirroring Company Type dokumen dengan field Company Type di Tab Other</vt:lpstr>
      <vt:lpstr>PowerPoint Presentation</vt:lpstr>
      <vt:lpstr>PowerPoint Presentation</vt:lpstr>
      <vt:lpstr>Default MCC Master otomatis mengikuti isian MCC Visa</vt:lpstr>
      <vt:lpstr>PowerPoint Presentation</vt:lpstr>
      <vt:lpstr>Bank Account dan Clearing Code</vt:lpstr>
      <vt:lpstr>Bank Account dan Clearing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PT Mitratex Konsultan</dc:creator>
  <cp:lastModifiedBy>ASUS</cp:lastModifiedBy>
  <cp:revision>322</cp:revision>
  <dcterms:created xsi:type="dcterms:W3CDTF">2022-04-07T01:35:57Z</dcterms:created>
  <dcterms:modified xsi:type="dcterms:W3CDTF">2023-03-13T08:55:40Z</dcterms:modified>
</cp:coreProperties>
</file>